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88" r:id="rId3"/>
    <p:sldId id="261" r:id="rId4"/>
    <p:sldId id="320" r:id="rId5"/>
    <p:sldId id="260" r:id="rId6"/>
    <p:sldId id="265" r:id="rId7"/>
    <p:sldId id="313" r:id="rId8"/>
    <p:sldId id="268" r:id="rId9"/>
    <p:sldId id="269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314" r:id="rId21"/>
    <p:sldId id="316" r:id="rId22"/>
    <p:sldId id="293" r:id="rId23"/>
    <p:sldId id="287" r:id="rId24"/>
    <p:sldId id="289" r:id="rId25"/>
    <p:sldId id="317" r:id="rId26"/>
    <p:sldId id="290" r:id="rId27"/>
    <p:sldId id="294" r:id="rId28"/>
    <p:sldId id="303" r:id="rId29"/>
    <p:sldId id="318" r:id="rId30"/>
    <p:sldId id="292" r:id="rId31"/>
    <p:sldId id="302" r:id="rId32"/>
    <p:sldId id="295" r:id="rId33"/>
    <p:sldId id="297" r:id="rId34"/>
    <p:sldId id="298" r:id="rId35"/>
    <p:sldId id="296" r:id="rId36"/>
    <p:sldId id="299" r:id="rId37"/>
    <p:sldId id="301" r:id="rId38"/>
    <p:sldId id="319" r:id="rId39"/>
    <p:sldId id="304" r:id="rId40"/>
    <p:sldId id="309" r:id="rId41"/>
    <p:sldId id="305" r:id="rId42"/>
    <p:sldId id="306" r:id="rId43"/>
    <p:sldId id="321" r:id="rId44"/>
    <p:sldId id="308" r:id="rId45"/>
    <p:sldId id="310" r:id="rId46"/>
  </p:sldIdLst>
  <p:sldSz cx="9144000" cy="6858000" type="screen4x3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CCE"/>
    <a:srgbClr val="F7DC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3"/>
    <p:restoredTop sz="85502"/>
  </p:normalViewPr>
  <p:slideViewPr>
    <p:cSldViewPr snapToGrid="0" snapToObjects="1" showGuides="1">
      <p:cViewPr>
        <p:scale>
          <a:sx n="99" d="100"/>
          <a:sy n="99" d="100"/>
        </p:scale>
        <p:origin x="672" y="-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FDEE8-9E77-AD47-AA9B-E03682BD8E5A}" type="datetimeFigureOut">
              <a:rPr lang="fr-FR" smtClean="0"/>
              <a:t>01/03/2020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068AA-81BB-4E49-BE47-13CEBF232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045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4A333-EE37-1448-B28D-2C9F15C847DD}" type="datetimeFigureOut">
              <a:rPr lang="fr-FR" smtClean="0"/>
              <a:t>01/03/2020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0C651-DB7E-E649-8B09-8CDEE8A32D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473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753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53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09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108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203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418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069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880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12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521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  <a:p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variance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exhibit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intensity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i-FI" dirty="0">
              <a:effectLst/>
            </a:endParaRPr>
          </a:p>
          <a:p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Variance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of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detectors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3x3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i-FI" dirty="0">
              <a:effectLst/>
            </a:endParaRPr>
          </a:p>
          <a:p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variance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image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single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outlying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intensity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won’t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Pre-smoothing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i-FI" dirty="0">
              <a:effectLst/>
            </a:endParaRPr>
          </a:p>
          <a:p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variance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intensity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of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of a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variance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intensity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i-FI" dirty="0">
              <a:effectLst/>
            </a:endParaRP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699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Pixel</a:t>
            </a:r>
            <a:r>
              <a:rPr lang="fi-FI" dirty="0"/>
              <a:t> </a:t>
            </a:r>
            <a:r>
              <a:rPr lang="fi-FI" dirty="0" err="1"/>
              <a:t>inspector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Tif</a:t>
            </a:r>
            <a:endParaRPr lang="fi-FI" dirty="0"/>
          </a:p>
          <a:p>
            <a:r>
              <a:rPr lang="fi-FI" dirty="0"/>
              <a:t>Txt</a:t>
            </a:r>
          </a:p>
          <a:p>
            <a:r>
              <a:rPr lang="fi-FI" dirty="0"/>
              <a:t>And </a:t>
            </a:r>
            <a:r>
              <a:rPr lang="fi-FI" dirty="0" err="1"/>
              <a:t>histogram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426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Averaging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for </a:t>
            </a:r>
            <a:r>
              <a:rPr lang="fi-FI" dirty="0" err="1"/>
              <a:t>random</a:t>
            </a:r>
            <a:r>
              <a:rPr lang="fi-FI" dirty="0"/>
              <a:t> </a:t>
            </a:r>
            <a:r>
              <a:rPr lang="fi-FI" dirty="0" err="1"/>
              <a:t>noise</a:t>
            </a:r>
            <a:endParaRPr lang="fi-FI" dirty="0"/>
          </a:p>
          <a:p>
            <a:r>
              <a:rPr lang="fi-FI" dirty="0"/>
              <a:t>It is </a:t>
            </a:r>
            <a:r>
              <a:rPr lang="fi-FI" dirty="0" err="1"/>
              <a:t>faster</a:t>
            </a:r>
            <a:endParaRPr lang="fi-FI" dirty="0"/>
          </a:p>
          <a:p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artefacts</a:t>
            </a:r>
            <a:endParaRPr lang="fi-FI" dirty="0"/>
          </a:p>
          <a:p>
            <a:r>
              <a:rPr lang="fi-FI" dirty="0" err="1"/>
              <a:t>ß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865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702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952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094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534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There</a:t>
            </a:r>
            <a:r>
              <a:rPr lang="fi-FI" dirty="0"/>
              <a:t> is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way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image </a:t>
            </a:r>
            <a:r>
              <a:rPr lang="fi-FI" dirty="0" err="1"/>
              <a:t>analysis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108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803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156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Few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stacks</a:t>
            </a:r>
            <a:endParaRPr lang="fi-FI" dirty="0"/>
          </a:p>
          <a:p>
            <a:r>
              <a:rPr lang="fi-FI" dirty="0" err="1"/>
              <a:t>Manipulating</a:t>
            </a:r>
            <a:r>
              <a:rPr lang="fi-FI" dirty="0"/>
              <a:t> </a:t>
            </a:r>
            <a:r>
              <a:rPr lang="fi-FI" dirty="0" err="1"/>
              <a:t>slices</a:t>
            </a:r>
            <a:r>
              <a:rPr lang="fi-FI" dirty="0"/>
              <a:t>, </a:t>
            </a:r>
            <a:r>
              <a:rPr lang="fi-FI" dirty="0" err="1"/>
              <a:t>make</a:t>
            </a:r>
            <a:r>
              <a:rPr lang="fi-FI" dirty="0"/>
              <a:t> a </a:t>
            </a:r>
            <a:r>
              <a:rPr lang="fi-FI" dirty="0" err="1"/>
              <a:t>substack</a:t>
            </a:r>
            <a:r>
              <a:rPr lang="fi-FI" dirty="0"/>
              <a:t> and </a:t>
            </a:r>
            <a:r>
              <a:rPr lang="fi-FI" dirty="0" err="1"/>
              <a:t>orthogonal</a:t>
            </a:r>
            <a:r>
              <a:rPr lang="fi-FI" dirty="0"/>
              <a:t> </a:t>
            </a:r>
            <a:r>
              <a:rPr lang="fi-FI" dirty="0" err="1"/>
              <a:t>view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176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Gaussian</a:t>
            </a:r>
            <a:r>
              <a:rPr lang="fi-FI" dirty="0"/>
              <a:t> </a:t>
            </a:r>
            <a:r>
              <a:rPr lang="fi-FI" dirty="0" err="1"/>
              <a:t>blur</a:t>
            </a:r>
            <a:r>
              <a:rPr lang="fi-FI" dirty="0"/>
              <a:t> 2, </a:t>
            </a:r>
            <a:r>
              <a:rPr lang="fi-FI" dirty="0" err="1"/>
              <a:t>niblack</a:t>
            </a:r>
            <a:r>
              <a:rPr lang="fi-FI" dirty="0"/>
              <a:t> </a:t>
            </a:r>
            <a:r>
              <a:rPr lang="fi-FI" dirty="0" err="1"/>
              <a:t>threshold</a:t>
            </a:r>
            <a:r>
              <a:rPr lang="fi-FI" dirty="0"/>
              <a:t> </a:t>
            </a:r>
            <a:r>
              <a:rPr lang="fi-FI" dirty="0" err="1"/>
              <a:t>local</a:t>
            </a:r>
            <a:r>
              <a:rPr lang="fi-FI" dirty="0"/>
              <a:t> 50 and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4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727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584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44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695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Gaussian</a:t>
            </a:r>
            <a:r>
              <a:rPr lang="fi-FI" dirty="0"/>
              <a:t> </a:t>
            </a:r>
            <a:r>
              <a:rPr lang="fi-FI" dirty="0" err="1"/>
              <a:t>blur</a:t>
            </a:r>
            <a:r>
              <a:rPr lang="fi-FI" dirty="0"/>
              <a:t> 15</a:t>
            </a:r>
          </a:p>
          <a:p>
            <a:r>
              <a:rPr lang="fi-FI" dirty="0" err="1"/>
              <a:t>Or</a:t>
            </a:r>
            <a:r>
              <a:rPr lang="fi-FI" dirty="0"/>
              <a:t> median </a:t>
            </a:r>
            <a:r>
              <a:rPr lang="fi-FI" dirty="0" err="1"/>
              <a:t>filter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Radius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936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thresholding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quantify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intensities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subtraction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facilitate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thresholding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quantify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intensities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And it is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subtracted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auto-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thresholding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is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fishing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</a:t>
            </a:r>
            <a:r>
              <a:rPr lang="fi-FI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971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831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850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700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190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u="sng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Ex:</a:t>
            </a:r>
            <a:endParaRPr lang="fr-F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Histogram</a:t>
            </a:r>
            <a:r>
              <a:rPr lang="fr-FR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stretching</a:t>
            </a:r>
            <a:endParaRPr lang="fr-F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Histogram</a:t>
            </a:r>
            <a:r>
              <a:rPr lang="fr-FR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equalization</a:t>
            </a:r>
            <a:endParaRPr lang="fr-F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fr-FR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Gamma</a:t>
            </a:r>
            <a:endParaRPr lang="fr-F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Median</a:t>
            </a:r>
            <a:r>
              <a:rPr lang="fr-FR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filtering</a:t>
            </a:r>
            <a:endParaRPr lang="fr-F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Gaussian</a:t>
            </a:r>
            <a:r>
              <a:rPr lang="fr-FR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filtering</a:t>
            </a:r>
            <a:endParaRPr lang="fr-F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DoG</a:t>
            </a:r>
            <a:r>
              <a:rPr lang="fr-FR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/</a:t>
            </a: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LoG</a:t>
            </a:r>
            <a:r>
              <a:rPr lang="fr-FR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filtering</a:t>
            </a:r>
            <a:endParaRPr lang="fr-F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Sobel</a:t>
            </a:r>
            <a:r>
              <a:rPr lang="fr-FR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filtering</a:t>
            </a:r>
            <a:endParaRPr lang="fr-F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Filtering</a:t>
            </a:r>
            <a:r>
              <a:rPr lang="fr-FR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in Fourier </a:t>
            </a:r>
            <a:r>
              <a:rPr lang="fr-FR" sz="12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domain</a:t>
            </a:r>
            <a:endParaRPr lang="fr-FR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fr-FR"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…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1156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iteration</a:t>
            </a:r>
            <a:r>
              <a:rPr lang="fi-FI" dirty="0"/>
              <a:t> and </a:t>
            </a:r>
            <a:r>
              <a:rPr lang="fi-FI" dirty="0" err="1"/>
              <a:t>count</a:t>
            </a:r>
            <a:r>
              <a:rPr lang="fi-FI" dirty="0"/>
              <a:t> </a:t>
            </a:r>
            <a:r>
              <a:rPr lang="fi-FI" dirty="0" err="1"/>
              <a:t>mean</a:t>
            </a:r>
            <a:r>
              <a:rPr lang="fi-FI" dirty="0"/>
              <a:t>?</a:t>
            </a:r>
          </a:p>
          <a:p>
            <a:endParaRPr lang="fi-FI" dirty="0"/>
          </a:p>
          <a:p>
            <a:r>
              <a:rPr lang="fi-FI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 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Specifies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adjacent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removed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erosion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adjacent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foreground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necessary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dilation</a:t>
            </a:r>
            <a:r>
              <a:rPr lang="fi-FI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erosion</a:t>
            </a:r>
            <a:r>
              <a:rPr lang="fi-FI" dirty="0"/>
              <a:t>, </a:t>
            </a:r>
            <a:r>
              <a:rPr lang="fi-FI" dirty="0" err="1"/>
              <a:t>analyze</a:t>
            </a:r>
            <a:r>
              <a:rPr lang="fi-FI" dirty="0"/>
              <a:t> </a:t>
            </a:r>
            <a:r>
              <a:rPr lang="fi-FI" dirty="0" err="1"/>
              <a:t>particles</a:t>
            </a:r>
            <a:r>
              <a:rPr lang="fi-FI" dirty="0"/>
              <a:t>, </a:t>
            </a:r>
            <a:r>
              <a:rPr lang="fi-FI" dirty="0" err="1"/>
              <a:t>even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on </a:t>
            </a:r>
            <a:r>
              <a:rPr lang="fi-FI" dirty="0" err="1"/>
              <a:t>exclude</a:t>
            </a:r>
            <a:r>
              <a:rPr lang="fi-FI" dirty="0"/>
              <a:t> </a:t>
            </a:r>
            <a:r>
              <a:rPr lang="fi-FI" dirty="0" err="1"/>
              <a:t>edges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still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edge</a:t>
            </a:r>
            <a:r>
              <a:rPr lang="fi-FI" dirty="0"/>
              <a:t> </a:t>
            </a:r>
            <a:r>
              <a:rPr lang="fi-FI" dirty="0" err="1"/>
              <a:t>particles</a:t>
            </a:r>
            <a:r>
              <a:rPr lang="fi-FI" dirty="0"/>
              <a:t>.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pay</a:t>
            </a:r>
            <a:r>
              <a:rPr lang="fi-FI" dirty="0"/>
              <a:t> </a:t>
            </a:r>
            <a:r>
              <a:rPr lang="fi-FI" dirty="0" err="1"/>
              <a:t>attention</a:t>
            </a:r>
            <a:r>
              <a:rPr lang="fi-FI" dirty="0"/>
              <a:t> to </a:t>
            </a:r>
            <a:r>
              <a:rPr lang="fi-FI" dirty="0" err="1"/>
              <a:t>that</a:t>
            </a:r>
            <a:r>
              <a:rPr lang="fi-FI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8344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403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4842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346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35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458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24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948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0C651-DB7E-E649-8B09-8CDEE8A32DF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8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78501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8501" y="3722810"/>
            <a:ext cx="7772400" cy="12847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83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AutoShape 4"/>
          <p:cNvSpPr>
            <a:spLocks noChangeArrowheads="1"/>
          </p:cNvSpPr>
          <p:nvPr userDrawn="1"/>
        </p:nvSpPr>
        <p:spPr bwMode="auto">
          <a:xfrm>
            <a:off x="101600" y="958850"/>
            <a:ext cx="8959850" cy="7143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5000">
                <a:srgbClr val="E65D00">
                  <a:alpha val="78822"/>
                </a:srgbClr>
              </a:gs>
              <a:gs pos="100000">
                <a:srgbClr val="FFFFFF">
                  <a:alpha val="78822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sp>
        <p:nvSpPr>
          <p:cNvPr id="9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6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34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101600" y="958850"/>
            <a:ext cx="8959850" cy="7143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5000">
                <a:srgbClr val="E65D00">
                  <a:alpha val="78822"/>
                </a:srgbClr>
              </a:gs>
              <a:gs pos="100000">
                <a:srgbClr val="FFFFFF">
                  <a:alpha val="78822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088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36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104274"/>
            <a:ext cx="4038600" cy="50218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104274"/>
            <a:ext cx="4038600" cy="502188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AutoShape 4"/>
          <p:cNvSpPr>
            <a:spLocks noChangeArrowheads="1"/>
          </p:cNvSpPr>
          <p:nvPr userDrawn="1"/>
        </p:nvSpPr>
        <p:spPr bwMode="auto">
          <a:xfrm>
            <a:off x="101600" y="958850"/>
            <a:ext cx="8959850" cy="7143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5000">
                <a:srgbClr val="E65D00">
                  <a:alpha val="78822"/>
                </a:srgbClr>
              </a:gs>
              <a:gs pos="100000">
                <a:srgbClr val="FFFFFF">
                  <a:alpha val="78822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sp>
        <p:nvSpPr>
          <p:cNvPr id="10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93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0427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744036"/>
            <a:ext cx="4040188" cy="438212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10427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744036"/>
            <a:ext cx="4041775" cy="438212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0" name="AutoShape 4"/>
          <p:cNvSpPr>
            <a:spLocks noChangeArrowheads="1"/>
          </p:cNvSpPr>
          <p:nvPr userDrawn="1"/>
        </p:nvSpPr>
        <p:spPr bwMode="auto">
          <a:xfrm>
            <a:off x="101600" y="958850"/>
            <a:ext cx="8959850" cy="7143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5000">
                <a:srgbClr val="E65D00">
                  <a:alpha val="78822"/>
                </a:srgbClr>
              </a:gs>
              <a:gs pos="100000">
                <a:srgbClr val="FFFFFF">
                  <a:alpha val="78822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sp>
        <p:nvSpPr>
          <p:cNvPr id="13" name="Espace réservé du numéro de diapositive 1"/>
          <p:cNvSpPr>
            <a:spLocks noGrp="1"/>
          </p:cNvSpPr>
          <p:nvPr>
            <p:ph type="sldNum" sz="quarter" idx="11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23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5" name="AutoShape 4"/>
          <p:cNvSpPr>
            <a:spLocks noChangeArrowheads="1"/>
          </p:cNvSpPr>
          <p:nvPr userDrawn="1"/>
        </p:nvSpPr>
        <p:spPr bwMode="auto">
          <a:xfrm>
            <a:off x="101600" y="958850"/>
            <a:ext cx="8959850" cy="7143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25000">
                <a:srgbClr val="E65D00">
                  <a:alpha val="78822"/>
                </a:srgbClr>
              </a:gs>
              <a:gs pos="100000">
                <a:srgbClr val="FFFFFF">
                  <a:alpha val="78822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25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9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08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Faire glisser l'image vers l'espace réservé ou cliquer sur l'icône pour l'ajouter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63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04900"/>
            <a:ext cx="8229600" cy="502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fr-FR" dirty="0"/>
              <a:t>1st training </a:t>
            </a:r>
            <a:r>
              <a:rPr lang="fr-FR" dirty="0" err="1"/>
              <a:t>school</a:t>
            </a:r>
            <a:r>
              <a:rPr lang="fr-FR" dirty="0"/>
              <a:t>: Barcelona 2016</a:t>
            </a:r>
          </a:p>
        </p:txBody>
      </p:sp>
      <p:pic>
        <p:nvPicPr>
          <p:cNvPr id="6" name="Picture 2" descr="https://glip-vault-1.s3.amazonaws.com/web/customer_files/75320328204/modified.PNG?Expires=2075494478&amp;AWSAccessKeyId=AKIAJROPQDFTIHBTLJJQ&amp;Signature=8Paa93sLKYTHzQzyuKxaC3xBlOU%3D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329" r="2941" b="5607"/>
          <a:stretch>
            <a:fillRect/>
          </a:stretch>
        </p:blipFill>
        <p:spPr bwMode="auto">
          <a:xfrm>
            <a:off x="7674138" y="6126163"/>
            <a:ext cx="1399642" cy="657408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627716" cy="358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8F2CB-E9FB-7844-BBA5-18A58DFA4263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83" r:id="rId3"/>
    <p:sldLayoutId id="2147483690" r:id="rId4"/>
    <p:sldLayoutId id="2147483691" r:id="rId5"/>
    <p:sldLayoutId id="2147483692" r:id="rId6"/>
    <p:sldLayoutId id="2147483684" r:id="rId7"/>
    <p:sldLayoutId id="2147483685" r:id="rId8"/>
    <p:sldLayoutId id="2147483686" r:id="rId9"/>
    <p:sldLayoutId id="2147483693" r:id="rId10"/>
    <p:sldLayoutId id="2147483687" r:id="rId11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F79646"/>
          </a:solidFill>
          <a:latin typeface="Helvetica"/>
          <a:ea typeface="ＭＳ Ｐゴシック" charset="0"/>
          <a:cs typeface="Helvetica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F79646"/>
          </a:solidFill>
          <a:latin typeface="Helvetica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F79646"/>
          </a:solidFill>
          <a:latin typeface="Helvetica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F79646"/>
          </a:solidFill>
          <a:latin typeface="Helvetica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F79646"/>
          </a:solidFill>
          <a:latin typeface="Helvetica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F79646"/>
          </a:solidFill>
          <a:latin typeface="Helvetica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F79646"/>
          </a:solidFill>
          <a:latin typeface="Helvetica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F79646"/>
          </a:solidFill>
          <a:latin typeface="Helvetica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rgbClr val="F79646"/>
          </a:solidFill>
          <a:latin typeface="Helvetic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/>
          <a:ea typeface="ＭＳ Ｐゴシック" charset="0"/>
          <a:cs typeface="Helvetica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ＭＳ Ｐゴシック" charset="0"/>
          <a:cs typeface="Helvetica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Helvetica"/>
          <a:ea typeface="ＭＳ Ｐゴシック" charset="0"/>
          <a:cs typeface="Helvetica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Helvetica"/>
          <a:ea typeface="ＭＳ Ｐゴシック" charset="0"/>
          <a:cs typeface="Helvetica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Helvetica"/>
          <a:ea typeface="ＭＳ Ｐゴシック" charset="0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t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"/><Relationship Id="rId4" Type="http://schemas.openxmlformats.org/officeDocument/2006/relationships/image" Target="../media/image22.t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38.xml"/><Relationship Id="rId12" Type="http://schemas.openxmlformats.org/officeDocument/2006/relationships/image" Target="../media/image25.emf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video" Target="../media/media2.mp4"/><Relationship Id="rId10" Type="http://schemas.openxmlformats.org/officeDocument/2006/relationships/image" Target="../media/image24.emf"/><Relationship Id="rId4" Type="http://schemas.microsoft.com/office/2007/relationships/media" Target="../media/media2.mp4"/><Relationship Id="rId9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25.emf"/><Relationship Id="rId3" Type="http://schemas.openxmlformats.org/officeDocument/2006/relationships/video" Target="../media/media3.mp4"/><Relationship Id="rId7" Type="http://schemas.openxmlformats.org/officeDocument/2006/relationships/notesSlide" Target="../notesSlides/notesSlide39.xml"/><Relationship Id="rId12" Type="http://schemas.openxmlformats.org/officeDocument/2006/relationships/oleObject" Target="../embeddings/oleObject4.bin"/><Relationship Id="rId2" Type="http://schemas.microsoft.com/office/2007/relationships/media" Target="../media/media3.mp4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3.bin"/><Relationship Id="rId5" Type="http://schemas.openxmlformats.org/officeDocument/2006/relationships/video" Target="../media/media4.mp4"/><Relationship Id="rId10" Type="http://schemas.openxmlformats.org/officeDocument/2006/relationships/image" Target="../media/image26.png"/><Relationship Id="rId4" Type="http://schemas.microsoft.com/office/2007/relationships/media" Target="../media/media4.mp4"/><Relationship Id="rId9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t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re 1"/>
          <p:cNvSpPr>
            <a:spLocks noGrp="1"/>
          </p:cNvSpPr>
          <p:nvPr>
            <p:ph type="ctrTitle"/>
          </p:nvPr>
        </p:nvSpPr>
        <p:spPr>
          <a:xfrm>
            <a:off x="677863" y="2130425"/>
            <a:ext cx="7772400" cy="1470025"/>
          </a:xfrm>
        </p:spPr>
        <p:txBody>
          <a:bodyPr/>
          <a:lstStyle/>
          <a:p>
            <a:r>
              <a:rPr lang="en-GB" dirty="0"/>
              <a:t>Image filters and morphometric operators</a:t>
            </a:r>
            <a:br>
              <a:rPr lang="en-GB" dirty="0"/>
            </a:br>
            <a:r>
              <a:rPr lang="en-GB" sz="1600" dirty="0" err="1">
                <a:latin typeface="+mj-lt"/>
              </a:rPr>
              <a:t>Elnaz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 err="1">
                <a:latin typeface="+mj-lt"/>
              </a:rPr>
              <a:t>Fazeli</a:t>
            </a:r>
            <a:endParaRPr lang="en-GB" sz="1600" dirty="0">
              <a:latin typeface="+mj-lt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84917" y="6356350"/>
            <a:ext cx="6589220" cy="365125"/>
          </a:xfrm>
        </p:spPr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57201" y="6362506"/>
            <a:ext cx="1283712" cy="358970"/>
          </a:xfrm>
        </p:spPr>
        <p:txBody>
          <a:bodyPr/>
          <a:lstStyle/>
          <a:p>
            <a:fld id="{2E38F2CB-E9FB-7844-BBA5-18A58DFA4263}" type="slidenum">
              <a:rPr lang="en-GB" smtClean="0"/>
              <a:t>1</a:t>
            </a:fld>
            <a:endParaRPr lang="en-GB"/>
          </a:p>
        </p:txBody>
      </p: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29.2-3.3, 2020</a:t>
            </a:r>
          </a:p>
          <a:p>
            <a:r>
              <a:rPr lang="fr-FR" sz="1400" dirty="0"/>
              <a:t>Centre Broca Nouvelle-Aquitaine, Bordeaux, France</a:t>
            </a:r>
          </a:p>
          <a:p>
            <a:endParaRPr lang="en-GB" sz="1400" dirty="0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>
            <a:off x="677863" y="495300"/>
            <a:ext cx="7772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79646"/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79646"/>
                </a:solidFill>
                <a:latin typeface="Helvetica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79646"/>
                </a:solidFill>
                <a:latin typeface="Helvetica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79646"/>
                </a:solidFill>
                <a:latin typeface="Helvetica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79646"/>
                </a:solidFill>
                <a:latin typeface="Helvetica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79646"/>
                </a:solidFill>
                <a:latin typeface="Helvetica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79646"/>
                </a:solidFill>
                <a:latin typeface="Helvetica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79646"/>
                </a:solidFill>
                <a:latin typeface="Helvetica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F79646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fr-FR" sz="1800" dirty="0">
                <a:solidFill>
                  <a:schemeClr val="tx1">
                    <a:tint val="75000"/>
                  </a:schemeClr>
                </a:solidFill>
              </a:rPr>
              <a:t>Training </a:t>
            </a:r>
            <a:r>
              <a:rPr lang="fr-FR" sz="1800" dirty="0" err="1">
                <a:solidFill>
                  <a:schemeClr val="tx1">
                    <a:tint val="75000"/>
                  </a:schemeClr>
                </a:solidFill>
              </a:rPr>
              <a:t>School</a:t>
            </a:r>
            <a:r>
              <a:rPr lang="fr-FR" sz="1800" dirty="0">
                <a:solidFill>
                  <a:schemeClr val="tx1">
                    <a:tint val="75000"/>
                  </a:schemeClr>
                </a:solidFill>
              </a:rPr>
              <a:t> # 14</a:t>
            </a:r>
            <a:br>
              <a:rPr lang="fr-FR" sz="1800" dirty="0">
                <a:solidFill>
                  <a:schemeClr val="tx1">
                    <a:tint val="75000"/>
                  </a:schemeClr>
                </a:solidFill>
              </a:rPr>
            </a:br>
            <a:br>
              <a:rPr lang="fr-FR" sz="1800" dirty="0">
                <a:solidFill>
                  <a:schemeClr val="tx1">
                    <a:tint val="75000"/>
                  </a:schemeClr>
                </a:solidFill>
              </a:rPr>
            </a:br>
            <a:r>
              <a:rPr lang="fr-FR" sz="1800" dirty="0" err="1">
                <a:solidFill>
                  <a:schemeClr val="tx1">
                    <a:tint val="75000"/>
                  </a:schemeClr>
                </a:solidFill>
              </a:rPr>
              <a:t>BioImage</a:t>
            </a:r>
            <a:r>
              <a:rPr lang="fr-FR" sz="1800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tx1">
                    <a:tint val="75000"/>
                  </a:schemeClr>
                </a:solidFill>
              </a:rPr>
              <a:t>Analysis</a:t>
            </a:r>
            <a:r>
              <a:rPr lang="fr-FR" sz="1800" dirty="0">
                <a:solidFill>
                  <a:schemeClr val="tx1">
                    <a:tint val="75000"/>
                  </a:schemeClr>
                </a:solidFill>
              </a:rPr>
              <a:t> for </a:t>
            </a:r>
            <a:r>
              <a:rPr lang="fr-FR" sz="1800" dirty="0" err="1">
                <a:solidFill>
                  <a:schemeClr val="tx1">
                    <a:tint val="75000"/>
                  </a:schemeClr>
                </a:solidFill>
              </a:rPr>
              <a:t>Early</a:t>
            </a:r>
            <a:r>
              <a:rPr lang="fr-FR" sz="1800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tx1">
                    <a:tint val="75000"/>
                  </a:schemeClr>
                </a:solidFill>
              </a:rPr>
              <a:t>Career</a:t>
            </a:r>
            <a:r>
              <a:rPr lang="fr-FR" sz="1800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fr-FR" sz="1800" dirty="0" err="1">
                <a:solidFill>
                  <a:schemeClr val="tx1">
                    <a:tint val="75000"/>
                  </a:schemeClr>
                </a:solidFill>
              </a:rPr>
              <a:t>Investigators</a:t>
            </a:r>
            <a:br>
              <a:rPr lang="fr-FR" sz="1800" dirty="0">
                <a:solidFill>
                  <a:schemeClr val="tx1">
                    <a:tint val="75000"/>
                  </a:schemeClr>
                </a:solidFill>
              </a:rPr>
            </a:br>
            <a:r>
              <a:rPr lang="fr-FR" sz="1800" i="1" dirty="0">
                <a:solidFill>
                  <a:schemeClr val="tx1">
                    <a:tint val="75000"/>
                  </a:schemeClr>
                </a:solidFill>
              </a:rPr>
              <a:t>“Image </a:t>
            </a:r>
            <a:r>
              <a:rPr lang="fr-FR" sz="1800" i="1" dirty="0" err="1">
                <a:solidFill>
                  <a:schemeClr val="tx1">
                    <a:tint val="75000"/>
                  </a:schemeClr>
                </a:solidFill>
              </a:rPr>
              <a:t>processing</a:t>
            </a:r>
            <a:r>
              <a:rPr lang="fr-FR" sz="1800" i="1" dirty="0">
                <a:solidFill>
                  <a:schemeClr val="tx1">
                    <a:tint val="75000"/>
                  </a:schemeClr>
                </a:solidFill>
              </a:rPr>
              <a:t> and </a:t>
            </a:r>
            <a:r>
              <a:rPr lang="fr-FR" sz="1800" i="1" dirty="0" err="1">
                <a:solidFill>
                  <a:schemeClr val="tx1">
                    <a:tint val="75000"/>
                  </a:schemeClr>
                </a:solidFill>
              </a:rPr>
              <a:t>analysis</a:t>
            </a:r>
            <a:r>
              <a:rPr lang="fr-FR" sz="1800" i="1" dirty="0">
                <a:solidFill>
                  <a:schemeClr val="tx1">
                    <a:tint val="75000"/>
                  </a:schemeClr>
                </a:solidFill>
              </a:rPr>
              <a:t> </a:t>
            </a:r>
            <a:br>
              <a:rPr lang="fr-FR" sz="1800" i="1" dirty="0">
                <a:solidFill>
                  <a:schemeClr val="tx1">
                    <a:tint val="75000"/>
                  </a:schemeClr>
                </a:solidFill>
              </a:rPr>
            </a:br>
            <a:r>
              <a:rPr lang="fr-FR" sz="1800" i="1" dirty="0" err="1">
                <a:solidFill>
                  <a:schemeClr val="tx1">
                    <a:tint val="75000"/>
                  </a:schemeClr>
                </a:solidFill>
              </a:rPr>
              <a:t>using</a:t>
            </a:r>
            <a:r>
              <a:rPr lang="fr-FR" sz="1800" i="1" dirty="0">
                <a:solidFill>
                  <a:schemeClr val="tx1">
                    <a:tint val="75000"/>
                  </a:schemeClr>
                </a:solidFill>
              </a:rPr>
              <a:t> Fiji and </a:t>
            </a:r>
            <a:r>
              <a:rPr lang="fr-FR" sz="1800" i="1" dirty="0" err="1">
                <a:solidFill>
                  <a:schemeClr val="tx1">
                    <a:tint val="75000"/>
                  </a:schemeClr>
                </a:solidFill>
              </a:rPr>
              <a:t>ilastik</a:t>
            </a:r>
            <a:r>
              <a:rPr lang="fr-FR" sz="1800" i="1" dirty="0">
                <a:solidFill>
                  <a:schemeClr val="tx1">
                    <a:tint val="75000"/>
                  </a:schemeClr>
                </a:solidFill>
              </a:rPr>
              <a:t>”</a:t>
            </a:r>
            <a:endParaRPr lang="en-GB" sz="1800" i="1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21123A-9B83-714A-B8E9-40D51922F331}"/>
              </a:ext>
            </a:extLst>
          </p:cNvPr>
          <p:cNvSpPr/>
          <p:nvPr/>
        </p:nvSpPr>
        <p:spPr>
          <a:xfrm>
            <a:off x="457201" y="5129904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>
                <a:solidFill>
                  <a:schemeClr val="accent6"/>
                </a:solidFill>
                <a:latin typeface="+mj-lt"/>
              </a:rPr>
              <a:t>Adopted from </a:t>
            </a:r>
          </a:p>
          <a:p>
            <a:r>
              <a:rPr lang="en-GB" sz="1600" dirty="0">
                <a:solidFill>
                  <a:schemeClr val="accent6"/>
                </a:solidFill>
                <a:latin typeface="+mj-lt"/>
              </a:rPr>
              <a:t>Fabrice P. </a:t>
            </a:r>
            <a:r>
              <a:rPr lang="en-GB" sz="1600" dirty="0" err="1">
                <a:solidFill>
                  <a:schemeClr val="accent6"/>
                </a:solidFill>
                <a:latin typeface="+mj-lt"/>
              </a:rPr>
              <a:t>Cordelières</a:t>
            </a:r>
            <a:r>
              <a:rPr lang="en-GB" sz="1600" dirty="0">
                <a:solidFill>
                  <a:schemeClr val="accent6"/>
                </a:solidFill>
                <a:latin typeface="+mj-lt"/>
              </a:rPr>
              <a:t> slides</a:t>
            </a:r>
            <a:br>
              <a:rPr lang="en-GB" sz="1600" dirty="0">
                <a:solidFill>
                  <a:schemeClr val="accent6"/>
                </a:solidFill>
                <a:latin typeface="+mj-lt"/>
              </a:rPr>
            </a:br>
            <a:r>
              <a:rPr lang="en-GB" sz="1600" dirty="0">
                <a:solidFill>
                  <a:schemeClr val="accent6"/>
                </a:solidFill>
                <a:latin typeface="+mj-lt"/>
              </a:rPr>
              <a:t>Christian </a:t>
            </a:r>
            <a:r>
              <a:rPr lang="en-GB" sz="1600" dirty="0" err="1">
                <a:solidFill>
                  <a:schemeClr val="accent6"/>
                </a:solidFill>
                <a:latin typeface="+mj-lt"/>
              </a:rPr>
              <a:t>Tischer</a:t>
            </a:r>
            <a:endParaRPr lang="en-GB" sz="1600" dirty="0">
              <a:solidFill>
                <a:schemeClr val="accent6"/>
              </a:solidFill>
              <a:latin typeface="+mj-lt"/>
            </a:endParaRPr>
          </a:p>
          <a:p>
            <a:r>
              <a:rPr lang="fi-FI" sz="1600" dirty="0">
                <a:solidFill>
                  <a:schemeClr val="accent6"/>
                </a:solidFill>
                <a:latin typeface="+mj-lt"/>
              </a:rPr>
              <a:t>Paulo de Castro </a:t>
            </a:r>
            <a:r>
              <a:rPr lang="fi-FI" sz="1600" dirty="0" err="1">
                <a:solidFill>
                  <a:schemeClr val="accent6"/>
                </a:solidFill>
                <a:latin typeface="+mj-lt"/>
              </a:rPr>
              <a:t>Aguiar</a:t>
            </a:r>
            <a:endParaRPr lang="fi-FI" sz="1600" dirty="0">
              <a:solidFill>
                <a:schemeClr val="accent6"/>
              </a:solidFill>
              <a:latin typeface="+mj-lt"/>
            </a:endParaRPr>
          </a:p>
          <a:p>
            <a:r>
              <a:rPr lang="fi-FI" sz="1600" dirty="0">
                <a:solidFill>
                  <a:schemeClr val="accent6"/>
                </a:solidFill>
                <a:latin typeface="+mj-lt"/>
              </a:rPr>
              <a:t>Olivier </a:t>
            </a:r>
            <a:r>
              <a:rPr lang="fi-FI" sz="1600" dirty="0" err="1">
                <a:solidFill>
                  <a:schemeClr val="accent6"/>
                </a:solidFill>
                <a:latin typeface="+mj-lt"/>
              </a:rPr>
              <a:t>Burri</a:t>
            </a:r>
            <a:r>
              <a:rPr lang="fi-FI" sz="1600" dirty="0">
                <a:solidFill>
                  <a:schemeClr val="accent6"/>
                </a:solidFill>
                <a:latin typeface="+mj-lt"/>
              </a:rPr>
              <a:t>, </a:t>
            </a:r>
            <a:r>
              <a:rPr lang="fi-FI" sz="1600" dirty="0" err="1">
                <a:solidFill>
                  <a:schemeClr val="accent6"/>
                </a:solidFill>
                <a:latin typeface="+mj-lt"/>
              </a:rPr>
              <a:t>Romain</a:t>
            </a:r>
            <a:r>
              <a:rPr lang="fi-FI" sz="16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fi-FI" sz="1600" dirty="0" err="1">
                <a:solidFill>
                  <a:schemeClr val="accent6"/>
                </a:solidFill>
                <a:latin typeface="+mj-lt"/>
              </a:rPr>
              <a:t>Guiet</a:t>
            </a:r>
            <a:r>
              <a:rPr lang="fi-FI" sz="1600" dirty="0">
                <a:solidFill>
                  <a:schemeClr val="accent6"/>
                </a:solidFill>
                <a:latin typeface="+mj-lt"/>
              </a:rPr>
              <a:t> &amp; Arne Seitz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10</a:t>
            </a:fld>
            <a:endParaRPr lang="en-GB"/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650EECBC-F69B-2D4F-8A00-EB5ED84303F1}"/>
              </a:ext>
            </a:extLst>
          </p:cNvPr>
          <p:cNvGraphicFramePr/>
          <p:nvPr/>
        </p:nvGraphicFramePr>
        <p:xfrm>
          <a:off x="600424" y="2716421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imple image matrix">
            <a:extLst>
              <a:ext uri="{FF2B5EF4-FFF2-40B4-BE49-F238E27FC236}">
                <a16:creationId xmlns:a16="http://schemas.microsoft.com/office/drawing/2014/main" id="{8897A9CE-E6F6-D445-89FE-04B1445FAFA5}"/>
              </a:ext>
            </a:extLst>
          </p:cNvPr>
          <p:cNvSpPr txBox="1"/>
          <p:nvPr/>
        </p:nvSpPr>
        <p:spPr>
          <a:xfrm>
            <a:off x="675347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Simple image matrix</a:t>
            </a: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0260CF59-654B-7D4B-B20B-CB0CE931B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043386"/>
              </p:ext>
            </p:extLst>
          </p:nvPr>
        </p:nvGraphicFramePr>
        <p:xfrm>
          <a:off x="1258665" y="2711957"/>
          <a:ext cx="1982247" cy="2056815"/>
        </p:xfrm>
        <a:graphic>
          <a:graphicData uri="http://schemas.openxmlformats.org/drawingml/2006/table">
            <a:tbl>
              <a:tblPr/>
              <a:tblGrid>
                <a:gridCol w="66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utput matrix">
            <a:extLst>
              <a:ext uri="{FF2B5EF4-FFF2-40B4-BE49-F238E27FC236}">
                <a16:creationId xmlns:a16="http://schemas.microsoft.com/office/drawing/2014/main" id="{032C991E-1B88-6643-A985-8B097B6EED4F}"/>
              </a:ext>
            </a:extLst>
          </p:cNvPr>
          <p:cNvSpPr txBox="1"/>
          <p:nvPr/>
        </p:nvSpPr>
        <p:spPr>
          <a:xfrm>
            <a:off x="5105476" y="1922936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Output matrix</a:t>
            </a:r>
          </a:p>
        </p:txBody>
      </p:sp>
      <p:sp>
        <p:nvSpPr>
          <p:cNvPr id="15" name="(1x1/9) + (0x1/9) + (1x1/9) + (0x1/9) + (0x1/9) + (1x1/9) + (1x1/9) + (1x1/9) + (1x1/9)  = 6/9 = 0.67">
            <a:extLst>
              <a:ext uri="{FF2B5EF4-FFF2-40B4-BE49-F238E27FC236}">
                <a16:creationId xmlns:a16="http://schemas.microsoft.com/office/drawing/2014/main" id="{F24C98BA-A83F-6140-8FF6-556380409452}"/>
              </a:ext>
            </a:extLst>
          </p:cNvPr>
          <p:cNvSpPr txBox="1"/>
          <p:nvPr/>
        </p:nvSpPr>
        <p:spPr>
          <a:xfrm>
            <a:off x="4436384" y="5189731"/>
            <a:ext cx="4057964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i-FI" sz="1687" dirty="0"/>
              <a:t>(1x1/9) + (0x1/9) + (1x1/9) + (0x1/9) + (0x1/9) + (1x1/9) + (1x1/9) + (1x1/9) + (1x1/9)  = 6/9 = 0.67</a:t>
            </a:r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6DE56F1A-962A-E649-BB0D-3D1C3C9BB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912127"/>
              </p:ext>
            </p:extLst>
          </p:nvPr>
        </p:nvGraphicFramePr>
        <p:xfrm>
          <a:off x="5405231" y="2711956"/>
          <a:ext cx="1986423" cy="20646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19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650EECBC-F69B-2D4F-8A00-EB5ED84303F1}"/>
              </a:ext>
            </a:extLst>
          </p:cNvPr>
          <p:cNvGraphicFramePr/>
          <p:nvPr/>
        </p:nvGraphicFramePr>
        <p:xfrm>
          <a:off x="600424" y="2716421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imple image matrix">
            <a:extLst>
              <a:ext uri="{FF2B5EF4-FFF2-40B4-BE49-F238E27FC236}">
                <a16:creationId xmlns:a16="http://schemas.microsoft.com/office/drawing/2014/main" id="{8897A9CE-E6F6-D445-89FE-04B1445FAFA5}"/>
              </a:ext>
            </a:extLst>
          </p:cNvPr>
          <p:cNvSpPr txBox="1"/>
          <p:nvPr/>
        </p:nvSpPr>
        <p:spPr>
          <a:xfrm>
            <a:off x="675347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Simple image matrix</a:t>
            </a: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0260CF59-654B-7D4B-B20B-CB0CE931B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523267"/>
              </p:ext>
            </p:extLst>
          </p:nvPr>
        </p:nvGraphicFramePr>
        <p:xfrm>
          <a:off x="1918423" y="2711957"/>
          <a:ext cx="1982247" cy="2056815"/>
        </p:xfrm>
        <a:graphic>
          <a:graphicData uri="http://schemas.openxmlformats.org/drawingml/2006/table">
            <a:tbl>
              <a:tblPr/>
              <a:tblGrid>
                <a:gridCol w="66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utput matrix">
            <a:extLst>
              <a:ext uri="{FF2B5EF4-FFF2-40B4-BE49-F238E27FC236}">
                <a16:creationId xmlns:a16="http://schemas.microsoft.com/office/drawing/2014/main" id="{032C991E-1B88-6643-A985-8B097B6EED4F}"/>
              </a:ext>
            </a:extLst>
          </p:cNvPr>
          <p:cNvSpPr txBox="1"/>
          <p:nvPr/>
        </p:nvSpPr>
        <p:spPr>
          <a:xfrm>
            <a:off x="5105476" y="1922936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Output matrix</a:t>
            </a:r>
          </a:p>
        </p:txBody>
      </p:sp>
      <p:sp>
        <p:nvSpPr>
          <p:cNvPr id="15" name="(1x1/9) + (0x1/9) + (1x1/9) + (0x1/9) + (0x1/9) + (1x1/9) + (1x1/9) + (1x1/9) + (1x1/9)  = 6/9 = 0.67">
            <a:extLst>
              <a:ext uri="{FF2B5EF4-FFF2-40B4-BE49-F238E27FC236}">
                <a16:creationId xmlns:a16="http://schemas.microsoft.com/office/drawing/2014/main" id="{F24C98BA-A83F-6140-8FF6-556380409452}"/>
              </a:ext>
            </a:extLst>
          </p:cNvPr>
          <p:cNvSpPr txBox="1"/>
          <p:nvPr/>
        </p:nvSpPr>
        <p:spPr>
          <a:xfrm>
            <a:off x="4436384" y="5189731"/>
            <a:ext cx="4057964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i-FI" sz="1687" dirty="0"/>
              <a:t>(1x1/9) + (1x1/9) + (0x1/9) + (1x1/9) + (0x1/9) + (1x1/9) + (1x1/9) + (1x1/9) + (1x1/9)  = 7/9 = 0.78</a:t>
            </a:r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6DE56F1A-962A-E649-BB0D-3D1C3C9BB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738102"/>
              </p:ext>
            </p:extLst>
          </p:nvPr>
        </p:nvGraphicFramePr>
        <p:xfrm>
          <a:off x="5405231" y="2711956"/>
          <a:ext cx="1986423" cy="20646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88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12</a:t>
            </a:fld>
            <a:endParaRPr lang="en-GB"/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650EECBC-F69B-2D4F-8A00-EB5ED84303F1}"/>
              </a:ext>
            </a:extLst>
          </p:cNvPr>
          <p:cNvGraphicFramePr/>
          <p:nvPr/>
        </p:nvGraphicFramePr>
        <p:xfrm>
          <a:off x="600424" y="2716421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imple image matrix">
            <a:extLst>
              <a:ext uri="{FF2B5EF4-FFF2-40B4-BE49-F238E27FC236}">
                <a16:creationId xmlns:a16="http://schemas.microsoft.com/office/drawing/2014/main" id="{8897A9CE-E6F6-D445-89FE-04B1445FAFA5}"/>
              </a:ext>
            </a:extLst>
          </p:cNvPr>
          <p:cNvSpPr txBox="1"/>
          <p:nvPr/>
        </p:nvSpPr>
        <p:spPr>
          <a:xfrm>
            <a:off x="675347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Simple image matrix</a:t>
            </a: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0260CF59-654B-7D4B-B20B-CB0CE931B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8522494"/>
              </p:ext>
            </p:extLst>
          </p:nvPr>
        </p:nvGraphicFramePr>
        <p:xfrm>
          <a:off x="598906" y="3418015"/>
          <a:ext cx="1982247" cy="2056815"/>
        </p:xfrm>
        <a:graphic>
          <a:graphicData uri="http://schemas.openxmlformats.org/drawingml/2006/table">
            <a:tbl>
              <a:tblPr/>
              <a:tblGrid>
                <a:gridCol w="66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utput matrix">
            <a:extLst>
              <a:ext uri="{FF2B5EF4-FFF2-40B4-BE49-F238E27FC236}">
                <a16:creationId xmlns:a16="http://schemas.microsoft.com/office/drawing/2014/main" id="{032C991E-1B88-6643-A985-8B097B6EED4F}"/>
              </a:ext>
            </a:extLst>
          </p:cNvPr>
          <p:cNvSpPr txBox="1"/>
          <p:nvPr/>
        </p:nvSpPr>
        <p:spPr>
          <a:xfrm>
            <a:off x="5105476" y="1922936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Output matrix</a:t>
            </a:r>
          </a:p>
        </p:txBody>
      </p:sp>
      <p:sp>
        <p:nvSpPr>
          <p:cNvPr id="15" name="(1x1/9) + (0x1/9) + (1x1/9) + (0x1/9) + (0x1/9) + (1x1/9) + (1x1/9) + (1x1/9) + (1x1/9)  = 6/9 = 0.67">
            <a:extLst>
              <a:ext uri="{FF2B5EF4-FFF2-40B4-BE49-F238E27FC236}">
                <a16:creationId xmlns:a16="http://schemas.microsoft.com/office/drawing/2014/main" id="{F24C98BA-A83F-6140-8FF6-556380409452}"/>
              </a:ext>
            </a:extLst>
          </p:cNvPr>
          <p:cNvSpPr txBox="1"/>
          <p:nvPr/>
        </p:nvSpPr>
        <p:spPr>
          <a:xfrm>
            <a:off x="4436384" y="5189731"/>
            <a:ext cx="4057964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i-FI" sz="1687" dirty="0"/>
              <a:t>(0x1/9) + (0x1/9) + (1x1/9) + (1x1/9) + (1x1/9) + (1x1/9) + (0x1/9) + (1x1/9) + (0x1/9)  = 5/9 = 0.56</a:t>
            </a:r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6DE56F1A-962A-E649-BB0D-3D1C3C9BB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1739212"/>
              </p:ext>
            </p:extLst>
          </p:nvPr>
        </p:nvGraphicFramePr>
        <p:xfrm>
          <a:off x="5405231" y="2711956"/>
          <a:ext cx="1986423" cy="20646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14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13</a:t>
            </a:fld>
            <a:endParaRPr lang="en-GB"/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650EECBC-F69B-2D4F-8A00-EB5ED84303F1}"/>
              </a:ext>
            </a:extLst>
          </p:cNvPr>
          <p:cNvGraphicFramePr/>
          <p:nvPr/>
        </p:nvGraphicFramePr>
        <p:xfrm>
          <a:off x="600424" y="2716421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imple image matrix">
            <a:extLst>
              <a:ext uri="{FF2B5EF4-FFF2-40B4-BE49-F238E27FC236}">
                <a16:creationId xmlns:a16="http://schemas.microsoft.com/office/drawing/2014/main" id="{8897A9CE-E6F6-D445-89FE-04B1445FAFA5}"/>
              </a:ext>
            </a:extLst>
          </p:cNvPr>
          <p:cNvSpPr txBox="1"/>
          <p:nvPr/>
        </p:nvSpPr>
        <p:spPr>
          <a:xfrm>
            <a:off x="675347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Simple image matrix</a:t>
            </a: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0260CF59-654B-7D4B-B20B-CB0CE931B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021092"/>
              </p:ext>
            </p:extLst>
          </p:nvPr>
        </p:nvGraphicFramePr>
        <p:xfrm>
          <a:off x="1258664" y="3418015"/>
          <a:ext cx="1982247" cy="2056815"/>
        </p:xfrm>
        <a:graphic>
          <a:graphicData uri="http://schemas.openxmlformats.org/drawingml/2006/table">
            <a:tbl>
              <a:tblPr/>
              <a:tblGrid>
                <a:gridCol w="66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utput matrix">
            <a:extLst>
              <a:ext uri="{FF2B5EF4-FFF2-40B4-BE49-F238E27FC236}">
                <a16:creationId xmlns:a16="http://schemas.microsoft.com/office/drawing/2014/main" id="{032C991E-1B88-6643-A985-8B097B6EED4F}"/>
              </a:ext>
            </a:extLst>
          </p:cNvPr>
          <p:cNvSpPr txBox="1"/>
          <p:nvPr/>
        </p:nvSpPr>
        <p:spPr>
          <a:xfrm>
            <a:off x="5105476" y="1922936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Output matrix</a:t>
            </a:r>
          </a:p>
        </p:txBody>
      </p:sp>
      <p:sp>
        <p:nvSpPr>
          <p:cNvPr id="15" name="(1x1/9) + (0x1/9) + (1x1/9) + (0x1/9) + (0x1/9) + (1x1/9) + (1x1/9) + (1x1/9) + (1x1/9)  = 6/9 = 0.67">
            <a:extLst>
              <a:ext uri="{FF2B5EF4-FFF2-40B4-BE49-F238E27FC236}">
                <a16:creationId xmlns:a16="http://schemas.microsoft.com/office/drawing/2014/main" id="{F24C98BA-A83F-6140-8FF6-556380409452}"/>
              </a:ext>
            </a:extLst>
          </p:cNvPr>
          <p:cNvSpPr txBox="1"/>
          <p:nvPr/>
        </p:nvSpPr>
        <p:spPr>
          <a:xfrm>
            <a:off x="4436384" y="5189731"/>
            <a:ext cx="4057964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i-FI" sz="1687" dirty="0"/>
              <a:t>(0x1/9) + (1x1/9) + (0x1/9) + (1x1/9) + (1x1/9) + (1x1/9) + (1x1/9) + (0x1/9) + (1x1/9)  = 6/9 = 0.67</a:t>
            </a:r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6DE56F1A-962A-E649-BB0D-3D1C3C9BB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45961"/>
              </p:ext>
            </p:extLst>
          </p:nvPr>
        </p:nvGraphicFramePr>
        <p:xfrm>
          <a:off x="5405231" y="2711956"/>
          <a:ext cx="1986423" cy="20646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74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14</a:t>
            </a:fld>
            <a:endParaRPr lang="en-GB"/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650EECBC-F69B-2D4F-8A00-EB5ED84303F1}"/>
              </a:ext>
            </a:extLst>
          </p:cNvPr>
          <p:cNvGraphicFramePr/>
          <p:nvPr/>
        </p:nvGraphicFramePr>
        <p:xfrm>
          <a:off x="600424" y="2716421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imple image matrix">
            <a:extLst>
              <a:ext uri="{FF2B5EF4-FFF2-40B4-BE49-F238E27FC236}">
                <a16:creationId xmlns:a16="http://schemas.microsoft.com/office/drawing/2014/main" id="{8897A9CE-E6F6-D445-89FE-04B1445FAFA5}"/>
              </a:ext>
            </a:extLst>
          </p:cNvPr>
          <p:cNvSpPr txBox="1"/>
          <p:nvPr/>
        </p:nvSpPr>
        <p:spPr>
          <a:xfrm>
            <a:off x="675347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Simple image matrix</a:t>
            </a: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0260CF59-654B-7D4B-B20B-CB0CE931B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2692509"/>
              </p:ext>
            </p:extLst>
          </p:nvPr>
        </p:nvGraphicFramePr>
        <p:xfrm>
          <a:off x="1918420" y="3418015"/>
          <a:ext cx="1982247" cy="2056815"/>
        </p:xfrm>
        <a:graphic>
          <a:graphicData uri="http://schemas.openxmlformats.org/drawingml/2006/table">
            <a:tbl>
              <a:tblPr/>
              <a:tblGrid>
                <a:gridCol w="66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utput matrix">
            <a:extLst>
              <a:ext uri="{FF2B5EF4-FFF2-40B4-BE49-F238E27FC236}">
                <a16:creationId xmlns:a16="http://schemas.microsoft.com/office/drawing/2014/main" id="{032C991E-1B88-6643-A985-8B097B6EED4F}"/>
              </a:ext>
            </a:extLst>
          </p:cNvPr>
          <p:cNvSpPr txBox="1"/>
          <p:nvPr/>
        </p:nvSpPr>
        <p:spPr>
          <a:xfrm>
            <a:off x="5105476" y="1922936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Output matrix</a:t>
            </a:r>
          </a:p>
        </p:txBody>
      </p:sp>
      <p:sp>
        <p:nvSpPr>
          <p:cNvPr id="15" name="(1x1/9) + (0x1/9) + (1x1/9) + (0x1/9) + (0x1/9) + (1x1/9) + (1x1/9) + (1x1/9) + (1x1/9)  = 6/9 = 0.67">
            <a:extLst>
              <a:ext uri="{FF2B5EF4-FFF2-40B4-BE49-F238E27FC236}">
                <a16:creationId xmlns:a16="http://schemas.microsoft.com/office/drawing/2014/main" id="{F24C98BA-A83F-6140-8FF6-556380409452}"/>
              </a:ext>
            </a:extLst>
          </p:cNvPr>
          <p:cNvSpPr txBox="1"/>
          <p:nvPr/>
        </p:nvSpPr>
        <p:spPr>
          <a:xfrm>
            <a:off x="4436384" y="5189731"/>
            <a:ext cx="4057964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i-FI" sz="1687" dirty="0"/>
              <a:t>(1x1/9) + (0x1/9) + (1x1/9) + (1x1/9) + (1x1/9) + (1x1/9) + (0x1/9) + (1x1/9) + (0x1/9)  = 6/9 = 0.67</a:t>
            </a:r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6DE56F1A-962A-E649-BB0D-3D1C3C9BB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981176"/>
              </p:ext>
            </p:extLst>
          </p:nvPr>
        </p:nvGraphicFramePr>
        <p:xfrm>
          <a:off x="5405231" y="2711956"/>
          <a:ext cx="1986423" cy="20646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789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15</a:t>
            </a:fld>
            <a:endParaRPr lang="en-GB"/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650EECBC-F69B-2D4F-8A00-EB5ED84303F1}"/>
              </a:ext>
            </a:extLst>
          </p:cNvPr>
          <p:cNvGraphicFramePr/>
          <p:nvPr/>
        </p:nvGraphicFramePr>
        <p:xfrm>
          <a:off x="600424" y="2716421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imple image matrix">
            <a:extLst>
              <a:ext uri="{FF2B5EF4-FFF2-40B4-BE49-F238E27FC236}">
                <a16:creationId xmlns:a16="http://schemas.microsoft.com/office/drawing/2014/main" id="{8897A9CE-E6F6-D445-89FE-04B1445FAFA5}"/>
              </a:ext>
            </a:extLst>
          </p:cNvPr>
          <p:cNvSpPr txBox="1"/>
          <p:nvPr/>
        </p:nvSpPr>
        <p:spPr>
          <a:xfrm>
            <a:off x="675347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Simple image matrix</a:t>
            </a: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0260CF59-654B-7D4B-B20B-CB0CE931B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493971"/>
              </p:ext>
            </p:extLst>
          </p:nvPr>
        </p:nvGraphicFramePr>
        <p:xfrm>
          <a:off x="598904" y="4089350"/>
          <a:ext cx="1982247" cy="2056815"/>
        </p:xfrm>
        <a:graphic>
          <a:graphicData uri="http://schemas.openxmlformats.org/drawingml/2006/table">
            <a:tbl>
              <a:tblPr/>
              <a:tblGrid>
                <a:gridCol w="66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utput matrix">
            <a:extLst>
              <a:ext uri="{FF2B5EF4-FFF2-40B4-BE49-F238E27FC236}">
                <a16:creationId xmlns:a16="http://schemas.microsoft.com/office/drawing/2014/main" id="{032C991E-1B88-6643-A985-8B097B6EED4F}"/>
              </a:ext>
            </a:extLst>
          </p:cNvPr>
          <p:cNvSpPr txBox="1"/>
          <p:nvPr/>
        </p:nvSpPr>
        <p:spPr>
          <a:xfrm>
            <a:off x="5105476" y="1922936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Output matrix</a:t>
            </a:r>
          </a:p>
        </p:txBody>
      </p:sp>
      <p:sp>
        <p:nvSpPr>
          <p:cNvPr id="15" name="(1x1/9) + (0x1/9) + (1x1/9) + (0x1/9) + (0x1/9) + (1x1/9) + (1x1/9) + (1x1/9) + (1x1/9)  = 6/9 = 0.67">
            <a:extLst>
              <a:ext uri="{FF2B5EF4-FFF2-40B4-BE49-F238E27FC236}">
                <a16:creationId xmlns:a16="http://schemas.microsoft.com/office/drawing/2014/main" id="{F24C98BA-A83F-6140-8FF6-556380409452}"/>
              </a:ext>
            </a:extLst>
          </p:cNvPr>
          <p:cNvSpPr txBox="1"/>
          <p:nvPr/>
        </p:nvSpPr>
        <p:spPr>
          <a:xfrm>
            <a:off x="4436384" y="5189731"/>
            <a:ext cx="4057964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i-FI" sz="1687" dirty="0"/>
              <a:t>(1x1/9) + (1x1/9) + (1x1/9) + (0x1/9) + (1x1/9) + (0x1/9) + (1x1/9) + (0x1/9) + (1x1/9)  = 6/9 = 0.67</a:t>
            </a:r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6DE56F1A-962A-E649-BB0D-3D1C3C9BB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371941"/>
              </p:ext>
            </p:extLst>
          </p:nvPr>
        </p:nvGraphicFramePr>
        <p:xfrm>
          <a:off x="5405231" y="2711956"/>
          <a:ext cx="1986423" cy="20646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612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16</a:t>
            </a:fld>
            <a:endParaRPr lang="en-GB"/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650EECBC-F69B-2D4F-8A00-EB5ED84303F1}"/>
              </a:ext>
            </a:extLst>
          </p:cNvPr>
          <p:cNvGraphicFramePr/>
          <p:nvPr/>
        </p:nvGraphicFramePr>
        <p:xfrm>
          <a:off x="600424" y="2716421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imple image matrix">
            <a:extLst>
              <a:ext uri="{FF2B5EF4-FFF2-40B4-BE49-F238E27FC236}">
                <a16:creationId xmlns:a16="http://schemas.microsoft.com/office/drawing/2014/main" id="{8897A9CE-E6F6-D445-89FE-04B1445FAFA5}"/>
              </a:ext>
            </a:extLst>
          </p:cNvPr>
          <p:cNvSpPr txBox="1"/>
          <p:nvPr/>
        </p:nvSpPr>
        <p:spPr>
          <a:xfrm>
            <a:off x="675347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Simple image matrix</a:t>
            </a: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0260CF59-654B-7D4B-B20B-CB0CE931B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287822"/>
              </p:ext>
            </p:extLst>
          </p:nvPr>
        </p:nvGraphicFramePr>
        <p:xfrm>
          <a:off x="1258660" y="4089350"/>
          <a:ext cx="1982247" cy="2056815"/>
        </p:xfrm>
        <a:graphic>
          <a:graphicData uri="http://schemas.openxmlformats.org/drawingml/2006/table">
            <a:tbl>
              <a:tblPr/>
              <a:tblGrid>
                <a:gridCol w="66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utput matrix">
            <a:extLst>
              <a:ext uri="{FF2B5EF4-FFF2-40B4-BE49-F238E27FC236}">
                <a16:creationId xmlns:a16="http://schemas.microsoft.com/office/drawing/2014/main" id="{032C991E-1B88-6643-A985-8B097B6EED4F}"/>
              </a:ext>
            </a:extLst>
          </p:cNvPr>
          <p:cNvSpPr txBox="1"/>
          <p:nvPr/>
        </p:nvSpPr>
        <p:spPr>
          <a:xfrm>
            <a:off x="5105476" y="1922936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Output matrix</a:t>
            </a:r>
          </a:p>
        </p:txBody>
      </p:sp>
      <p:sp>
        <p:nvSpPr>
          <p:cNvPr id="15" name="(1x1/9) + (0x1/9) + (1x1/9) + (0x1/9) + (0x1/9) + (1x1/9) + (1x1/9) + (1x1/9) + (1x1/9)  = 6/9 = 0.67">
            <a:extLst>
              <a:ext uri="{FF2B5EF4-FFF2-40B4-BE49-F238E27FC236}">
                <a16:creationId xmlns:a16="http://schemas.microsoft.com/office/drawing/2014/main" id="{F24C98BA-A83F-6140-8FF6-556380409452}"/>
              </a:ext>
            </a:extLst>
          </p:cNvPr>
          <p:cNvSpPr txBox="1"/>
          <p:nvPr/>
        </p:nvSpPr>
        <p:spPr>
          <a:xfrm>
            <a:off x="4436384" y="5189731"/>
            <a:ext cx="4057964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i-FI" sz="1687" dirty="0"/>
              <a:t>(1x1/9) + (1x1/9) + (1x1/9) + (1x1/9) + (0x1/9) + (1x1/9) + (0x1/9) + (1x1/9) + (0x1/9)  = 6/9 = 0.67</a:t>
            </a:r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6DE56F1A-962A-E649-BB0D-3D1C3C9BB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197232"/>
              </p:ext>
            </p:extLst>
          </p:nvPr>
        </p:nvGraphicFramePr>
        <p:xfrm>
          <a:off x="5405231" y="2711956"/>
          <a:ext cx="1986423" cy="20646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407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650EECBC-F69B-2D4F-8A00-EB5ED84303F1}"/>
              </a:ext>
            </a:extLst>
          </p:cNvPr>
          <p:cNvGraphicFramePr/>
          <p:nvPr/>
        </p:nvGraphicFramePr>
        <p:xfrm>
          <a:off x="600424" y="2716421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imple image matrix">
            <a:extLst>
              <a:ext uri="{FF2B5EF4-FFF2-40B4-BE49-F238E27FC236}">
                <a16:creationId xmlns:a16="http://schemas.microsoft.com/office/drawing/2014/main" id="{8897A9CE-E6F6-D445-89FE-04B1445FAFA5}"/>
              </a:ext>
            </a:extLst>
          </p:cNvPr>
          <p:cNvSpPr txBox="1"/>
          <p:nvPr/>
        </p:nvSpPr>
        <p:spPr>
          <a:xfrm>
            <a:off x="675347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Simple image matrix</a:t>
            </a: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0260CF59-654B-7D4B-B20B-CB0CE931B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155806"/>
              </p:ext>
            </p:extLst>
          </p:nvPr>
        </p:nvGraphicFramePr>
        <p:xfrm>
          <a:off x="1918420" y="4089350"/>
          <a:ext cx="1982247" cy="2056815"/>
        </p:xfrm>
        <a:graphic>
          <a:graphicData uri="http://schemas.openxmlformats.org/drawingml/2006/table">
            <a:tbl>
              <a:tblPr/>
              <a:tblGrid>
                <a:gridCol w="66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utput matrix">
            <a:extLst>
              <a:ext uri="{FF2B5EF4-FFF2-40B4-BE49-F238E27FC236}">
                <a16:creationId xmlns:a16="http://schemas.microsoft.com/office/drawing/2014/main" id="{032C991E-1B88-6643-A985-8B097B6EED4F}"/>
              </a:ext>
            </a:extLst>
          </p:cNvPr>
          <p:cNvSpPr txBox="1"/>
          <p:nvPr/>
        </p:nvSpPr>
        <p:spPr>
          <a:xfrm>
            <a:off x="5105476" y="1922936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Output matrix</a:t>
            </a:r>
          </a:p>
        </p:txBody>
      </p:sp>
      <p:sp>
        <p:nvSpPr>
          <p:cNvPr id="15" name="(1x1/9) + (0x1/9) + (1x1/9) + (0x1/9) + (0x1/9) + (1x1/9) + (1x1/9) + (1x1/9) + (1x1/9)  = 6/9 = 0.67">
            <a:extLst>
              <a:ext uri="{FF2B5EF4-FFF2-40B4-BE49-F238E27FC236}">
                <a16:creationId xmlns:a16="http://schemas.microsoft.com/office/drawing/2014/main" id="{F24C98BA-A83F-6140-8FF6-556380409452}"/>
              </a:ext>
            </a:extLst>
          </p:cNvPr>
          <p:cNvSpPr txBox="1"/>
          <p:nvPr/>
        </p:nvSpPr>
        <p:spPr>
          <a:xfrm>
            <a:off x="4436384" y="5189731"/>
            <a:ext cx="4057964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i-FI" sz="1687" dirty="0"/>
              <a:t>(1x1/9) + (1x1/9) + (1x1/9) + (0x1/9) + (1x1/9) + (0x1/9) + (1x1/9) + (0x1/9) + (1x1/9)  = 6/9 = 0.67</a:t>
            </a:r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6DE56F1A-962A-E649-BB0D-3D1C3C9BB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011209"/>
              </p:ext>
            </p:extLst>
          </p:nvPr>
        </p:nvGraphicFramePr>
        <p:xfrm>
          <a:off x="5405231" y="2711956"/>
          <a:ext cx="1986423" cy="20646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631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650EECBC-F69B-2D4F-8A00-EB5ED84303F1}"/>
              </a:ext>
            </a:extLst>
          </p:cNvPr>
          <p:cNvGraphicFramePr/>
          <p:nvPr/>
        </p:nvGraphicFramePr>
        <p:xfrm>
          <a:off x="600424" y="2716421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imple image matrix">
            <a:extLst>
              <a:ext uri="{FF2B5EF4-FFF2-40B4-BE49-F238E27FC236}">
                <a16:creationId xmlns:a16="http://schemas.microsoft.com/office/drawing/2014/main" id="{8897A9CE-E6F6-D445-89FE-04B1445FAFA5}"/>
              </a:ext>
            </a:extLst>
          </p:cNvPr>
          <p:cNvSpPr txBox="1"/>
          <p:nvPr/>
        </p:nvSpPr>
        <p:spPr>
          <a:xfrm>
            <a:off x="675347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 dirty="0"/>
              <a:t>Simple image matrix</a:t>
            </a:r>
          </a:p>
        </p:txBody>
      </p:sp>
      <p:sp>
        <p:nvSpPr>
          <p:cNvPr id="14" name="Output matrix">
            <a:extLst>
              <a:ext uri="{FF2B5EF4-FFF2-40B4-BE49-F238E27FC236}">
                <a16:creationId xmlns:a16="http://schemas.microsoft.com/office/drawing/2014/main" id="{032C991E-1B88-6643-A985-8B097B6EED4F}"/>
              </a:ext>
            </a:extLst>
          </p:cNvPr>
          <p:cNvSpPr txBox="1"/>
          <p:nvPr/>
        </p:nvSpPr>
        <p:spPr>
          <a:xfrm>
            <a:off x="5105476" y="1922936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 dirty="0"/>
              <a:t>Output matrix</a:t>
            </a:r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6DE56F1A-962A-E649-BB0D-3D1C3C9BBE8B}"/>
              </a:ext>
            </a:extLst>
          </p:cNvPr>
          <p:cNvGraphicFramePr/>
          <p:nvPr/>
        </p:nvGraphicFramePr>
        <p:xfrm>
          <a:off x="5405231" y="2711956"/>
          <a:ext cx="1986423" cy="20646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0.78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679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filters-padding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19</a:t>
            </a:fld>
            <a:endParaRPr lang="en-GB"/>
          </a:p>
        </p:txBody>
      </p:sp>
      <p:pic>
        <p:nvPicPr>
          <p:cNvPr id="9" name="Screenshot 2019-11-02 at 11.32.06.png" descr="Screenshot 2019-11-02 at 11.32.06.png">
            <a:extLst>
              <a:ext uri="{FF2B5EF4-FFF2-40B4-BE49-F238E27FC236}">
                <a16:creationId xmlns:a16="http://schemas.microsoft.com/office/drawing/2014/main" id="{DB2CECD6-02F5-274C-BFCD-800ADD016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b="555"/>
          <a:stretch/>
        </p:blipFill>
        <p:spPr>
          <a:xfrm>
            <a:off x="573976" y="1030148"/>
            <a:ext cx="6553655" cy="42158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" name="Google Shape;363;p26">
            <a:extLst>
              <a:ext uri="{FF2B5EF4-FFF2-40B4-BE49-F238E27FC236}">
                <a16:creationId xmlns:a16="http://schemas.microsoft.com/office/drawing/2014/main" id="{E086AF3E-96E2-3642-827B-43C991B2C4D2}"/>
              </a:ext>
            </a:extLst>
          </p:cNvPr>
          <p:cNvGrpSpPr/>
          <p:nvPr/>
        </p:nvGrpSpPr>
        <p:grpSpPr>
          <a:xfrm>
            <a:off x="5232500" y="5587438"/>
            <a:ext cx="3454300" cy="412173"/>
            <a:chOff x="1916402" y="4023317"/>
            <a:chExt cx="3454300" cy="412173"/>
          </a:xfrm>
        </p:grpSpPr>
        <p:grpSp>
          <p:nvGrpSpPr>
            <p:cNvPr id="13" name="Google Shape;364;p26">
              <a:extLst>
                <a:ext uri="{FF2B5EF4-FFF2-40B4-BE49-F238E27FC236}">
                  <a16:creationId xmlns:a16="http://schemas.microsoft.com/office/drawing/2014/main" id="{299DCB6F-B743-0C4E-B6F2-A1701FEEFF4C}"/>
                </a:ext>
              </a:extLst>
            </p:cNvPr>
            <p:cNvGrpSpPr/>
            <p:nvPr/>
          </p:nvGrpSpPr>
          <p:grpSpPr>
            <a:xfrm>
              <a:off x="1916402" y="4023317"/>
              <a:ext cx="3454300" cy="412173"/>
              <a:chOff x="1501321" y="4432998"/>
              <a:chExt cx="3454300" cy="530972"/>
            </a:xfrm>
          </p:grpSpPr>
          <p:sp>
            <p:nvSpPr>
              <p:cNvPr id="16" name="Google Shape;365;p26">
                <a:extLst>
                  <a:ext uri="{FF2B5EF4-FFF2-40B4-BE49-F238E27FC236}">
                    <a16:creationId xmlns:a16="http://schemas.microsoft.com/office/drawing/2014/main" id="{EB4AA1B8-F110-874A-800B-4373C04D608F}"/>
                  </a:ext>
                </a:extLst>
              </p:cNvPr>
              <p:cNvSpPr/>
              <p:nvPr/>
            </p:nvSpPr>
            <p:spPr>
              <a:xfrm>
                <a:off x="1501321" y="4432998"/>
                <a:ext cx="3402269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366;p26">
                <a:extLst>
                  <a:ext uri="{FF2B5EF4-FFF2-40B4-BE49-F238E27FC236}">
                    <a16:creationId xmlns:a16="http://schemas.microsoft.com/office/drawing/2014/main" id="{99C6FD2F-83A1-3A43-A9E9-5EE8310111D4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Images/2-paddingTest.txt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" name="Google Shape;367;p26">
              <a:extLst>
                <a:ext uri="{FF2B5EF4-FFF2-40B4-BE49-F238E27FC236}">
                  <a16:creationId xmlns:a16="http://schemas.microsoft.com/office/drawing/2014/main" id="{53ABC7FA-A753-3041-9135-1B4183C468A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Simple image matrix">
            <a:extLst>
              <a:ext uri="{FF2B5EF4-FFF2-40B4-BE49-F238E27FC236}">
                <a16:creationId xmlns:a16="http://schemas.microsoft.com/office/drawing/2014/main" id="{F10F4805-69DB-2C46-B5CD-39C369FE3D9A}"/>
              </a:ext>
            </a:extLst>
          </p:cNvPr>
          <p:cNvSpPr txBox="1"/>
          <p:nvPr/>
        </p:nvSpPr>
        <p:spPr>
          <a:xfrm>
            <a:off x="573975" y="5508023"/>
            <a:ext cx="4552939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fontScale="85000" lnSpcReduction="10000"/>
          </a:bodyPr>
          <a:lstStyle>
            <a:lvl1pPr defTabSz="257047">
              <a:defRPr sz="3520"/>
            </a:lvl1pPr>
          </a:lstStyle>
          <a:p>
            <a:r>
              <a:rPr lang="fi-FI" sz="2475" dirty="0" err="1"/>
              <a:t>What</a:t>
            </a:r>
            <a:r>
              <a:rPr lang="fi-FI" sz="2475" dirty="0"/>
              <a:t> </a:t>
            </a:r>
            <a:r>
              <a:rPr lang="fi-FI" sz="2475" dirty="0" err="1"/>
              <a:t>type</a:t>
            </a:r>
            <a:r>
              <a:rPr lang="fi-FI" sz="2475" dirty="0"/>
              <a:t> of </a:t>
            </a:r>
            <a:r>
              <a:rPr lang="fi-FI" sz="2475" dirty="0" err="1"/>
              <a:t>padding</a:t>
            </a:r>
            <a:r>
              <a:rPr lang="fi-FI" sz="2475" dirty="0"/>
              <a:t> </a:t>
            </a:r>
            <a:r>
              <a:rPr lang="fi-FI" sz="2475" dirty="0" err="1"/>
              <a:t>does</a:t>
            </a:r>
            <a:r>
              <a:rPr lang="fi-FI" sz="2475" dirty="0"/>
              <a:t> </a:t>
            </a:r>
            <a:r>
              <a:rPr lang="fi-FI" sz="2475" dirty="0" err="1"/>
              <a:t>imageJ</a:t>
            </a:r>
            <a:r>
              <a:rPr lang="fi-FI" sz="2475" dirty="0"/>
              <a:t> </a:t>
            </a:r>
            <a:r>
              <a:rPr lang="fi-FI" sz="2475" dirty="0" err="1"/>
              <a:t>have</a:t>
            </a:r>
            <a:r>
              <a:rPr lang="fi-FI" sz="2475" dirty="0"/>
              <a:t>?</a:t>
            </a:r>
            <a:endParaRPr sz="2475" dirty="0"/>
          </a:p>
        </p:txBody>
      </p:sp>
    </p:spTree>
    <p:extLst>
      <p:ext uri="{BB962C8B-B14F-4D97-AF65-F5344CB8AC3E}">
        <p14:creationId xmlns:p14="http://schemas.microsoft.com/office/powerpoint/2010/main" val="43484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the lecture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2</a:t>
            </a:fld>
            <a:endParaRPr lang="en-GB"/>
          </a:p>
        </p:txBody>
      </p:sp>
      <p:sp>
        <p:nvSpPr>
          <p:cNvPr id="32" name="Google Shape;228;p21">
            <a:extLst>
              <a:ext uri="{FF2B5EF4-FFF2-40B4-BE49-F238E27FC236}">
                <a16:creationId xmlns:a16="http://schemas.microsoft.com/office/drawing/2014/main" id="{E4E1C979-E1CB-FD40-9C48-50A9CBC165AE}"/>
              </a:ext>
            </a:extLst>
          </p:cNvPr>
          <p:cNvSpPr/>
          <p:nvPr/>
        </p:nvSpPr>
        <p:spPr>
          <a:xfrm>
            <a:off x="461467" y="1415921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29;p21">
            <a:extLst>
              <a:ext uri="{FF2B5EF4-FFF2-40B4-BE49-F238E27FC236}">
                <a16:creationId xmlns:a16="http://schemas.microsoft.com/office/drawing/2014/main" id="{9C91A4E5-6EAD-914B-9819-D48C3D216122}"/>
              </a:ext>
            </a:extLst>
          </p:cNvPr>
          <p:cNvSpPr txBox="1"/>
          <p:nvPr/>
        </p:nvSpPr>
        <p:spPr>
          <a:xfrm>
            <a:off x="789767" y="1415921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35" name="Google Shape;230;p21">
            <a:extLst>
              <a:ext uri="{FF2B5EF4-FFF2-40B4-BE49-F238E27FC236}">
                <a16:creationId xmlns:a16="http://schemas.microsoft.com/office/drawing/2014/main" id="{FF541157-CA20-EB4C-8A36-426A06CF4539}"/>
              </a:ext>
            </a:extLst>
          </p:cNvPr>
          <p:cNvSpPr/>
          <p:nvPr/>
        </p:nvSpPr>
        <p:spPr>
          <a:xfrm>
            <a:off x="1889572" y="1471732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31;p21">
            <a:extLst>
              <a:ext uri="{FF2B5EF4-FFF2-40B4-BE49-F238E27FC236}">
                <a16:creationId xmlns:a16="http://schemas.microsoft.com/office/drawing/2014/main" id="{C25CBA1A-3220-8240-BA99-988C0358046D}"/>
              </a:ext>
            </a:extLst>
          </p:cNvPr>
          <p:cNvSpPr txBox="1"/>
          <p:nvPr/>
        </p:nvSpPr>
        <p:spPr>
          <a:xfrm>
            <a:off x="2162061" y="1471732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dirty="0"/>
          </a:p>
        </p:txBody>
      </p:sp>
      <p:sp>
        <p:nvSpPr>
          <p:cNvPr id="37" name="Google Shape;232;p21">
            <a:extLst>
              <a:ext uri="{FF2B5EF4-FFF2-40B4-BE49-F238E27FC236}">
                <a16:creationId xmlns:a16="http://schemas.microsoft.com/office/drawing/2014/main" id="{470DAF24-A969-4848-AEBE-5A28F319452D}"/>
              </a:ext>
            </a:extLst>
          </p:cNvPr>
          <p:cNvSpPr/>
          <p:nvPr/>
        </p:nvSpPr>
        <p:spPr>
          <a:xfrm>
            <a:off x="5190858" y="1471732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33;p21">
            <a:extLst>
              <a:ext uri="{FF2B5EF4-FFF2-40B4-BE49-F238E27FC236}">
                <a16:creationId xmlns:a16="http://schemas.microsoft.com/office/drawing/2014/main" id="{BF92335C-16CD-CB4D-89DE-DB53224BE52F}"/>
              </a:ext>
            </a:extLst>
          </p:cNvPr>
          <p:cNvSpPr txBox="1"/>
          <p:nvPr/>
        </p:nvSpPr>
        <p:spPr>
          <a:xfrm>
            <a:off x="5463347" y="1632152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ImageJ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Fiji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convolve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43" name="Google Shape;228;p21">
            <a:extLst>
              <a:ext uri="{FF2B5EF4-FFF2-40B4-BE49-F238E27FC236}">
                <a16:creationId xmlns:a16="http://schemas.microsoft.com/office/drawing/2014/main" id="{5625A6F2-D316-AB45-8840-93DEC9713EBB}"/>
              </a:ext>
            </a:extLst>
          </p:cNvPr>
          <p:cNvSpPr/>
          <p:nvPr/>
        </p:nvSpPr>
        <p:spPr>
          <a:xfrm>
            <a:off x="457200" y="2188692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29;p21">
            <a:extLst>
              <a:ext uri="{FF2B5EF4-FFF2-40B4-BE49-F238E27FC236}">
                <a16:creationId xmlns:a16="http://schemas.microsoft.com/office/drawing/2014/main" id="{248EF5EC-2DA1-0546-9085-FBE3672E8587}"/>
              </a:ext>
            </a:extLst>
          </p:cNvPr>
          <p:cNvSpPr txBox="1"/>
          <p:nvPr/>
        </p:nvSpPr>
        <p:spPr>
          <a:xfrm>
            <a:off x="785500" y="2188692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71" name="Google Shape;230;p21">
            <a:extLst>
              <a:ext uri="{FF2B5EF4-FFF2-40B4-BE49-F238E27FC236}">
                <a16:creationId xmlns:a16="http://schemas.microsoft.com/office/drawing/2014/main" id="{108FFC0B-8945-7649-A6FD-4BF9C3817529}"/>
              </a:ext>
            </a:extLst>
          </p:cNvPr>
          <p:cNvSpPr/>
          <p:nvPr/>
        </p:nvSpPr>
        <p:spPr>
          <a:xfrm>
            <a:off x="1885305" y="2244503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231;p21">
            <a:extLst>
              <a:ext uri="{FF2B5EF4-FFF2-40B4-BE49-F238E27FC236}">
                <a16:creationId xmlns:a16="http://schemas.microsoft.com/office/drawing/2014/main" id="{21157D22-D8B2-B947-8D2F-8382897B6BBF}"/>
              </a:ext>
            </a:extLst>
          </p:cNvPr>
          <p:cNvSpPr txBox="1"/>
          <p:nvPr/>
        </p:nvSpPr>
        <p:spPr>
          <a:xfrm>
            <a:off x="2157794" y="2244503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RANK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dirty="0"/>
          </a:p>
        </p:txBody>
      </p:sp>
      <p:sp>
        <p:nvSpPr>
          <p:cNvPr id="73" name="Google Shape;232;p21">
            <a:extLst>
              <a:ext uri="{FF2B5EF4-FFF2-40B4-BE49-F238E27FC236}">
                <a16:creationId xmlns:a16="http://schemas.microsoft.com/office/drawing/2014/main" id="{177EB83A-A50E-4249-98AF-CC4FEF1E15FB}"/>
              </a:ext>
            </a:extLst>
          </p:cNvPr>
          <p:cNvSpPr/>
          <p:nvPr/>
        </p:nvSpPr>
        <p:spPr>
          <a:xfrm>
            <a:off x="5186591" y="2244503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233;p21">
            <a:extLst>
              <a:ext uri="{FF2B5EF4-FFF2-40B4-BE49-F238E27FC236}">
                <a16:creationId xmlns:a16="http://schemas.microsoft.com/office/drawing/2014/main" id="{4533E48A-08FB-354E-8DAE-A71E1567F6D4}"/>
              </a:ext>
            </a:extLst>
          </p:cNvPr>
          <p:cNvSpPr txBox="1"/>
          <p:nvPr/>
        </p:nvSpPr>
        <p:spPr>
          <a:xfrm>
            <a:off x="5459080" y="2369754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ImageJ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Fiji RANK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75" name="Google Shape;228;p21">
            <a:extLst>
              <a:ext uri="{FF2B5EF4-FFF2-40B4-BE49-F238E27FC236}">
                <a16:creationId xmlns:a16="http://schemas.microsoft.com/office/drawing/2014/main" id="{5BAE01CC-EAA6-514B-B2D8-2E6E2715580B}"/>
              </a:ext>
            </a:extLst>
          </p:cNvPr>
          <p:cNvSpPr/>
          <p:nvPr/>
        </p:nvSpPr>
        <p:spPr>
          <a:xfrm>
            <a:off x="457200" y="2961463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229;p21">
            <a:extLst>
              <a:ext uri="{FF2B5EF4-FFF2-40B4-BE49-F238E27FC236}">
                <a16:creationId xmlns:a16="http://schemas.microsoft.com/office/drawing/2014/main" id="{7EF29A58-0922-5C49-A269-363623871B6D}"/>
              </a:ext>
            </a:extLst>
          </p:cNvPr>
          <p:cNvSpPr txBox="1"/>
          <p:nvPr/>
        </p:nvSpPr>
        <p:spPr>
          <a:xfrm>
            <a:off x="785500" y="2961463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77" name="Google Shape;230;p21">
            <a:extLst>
              <a:ext uri="{FF2B5EF4-FFF2-40B4-BE49-F238E27FC236}">
                <a16:creationId xmlns:a16="http://schemas.microsoft.com/office/drawing/2014/main" id="{88A42963-3905-CD41-AEF1-79BEF1091EFA}"/>
              </a:ext>
            </a:extLst>
          </p:cNvPr>
          <p:cNvSpPr/>
          <p:nvPr/>
        </p:nvSpPr>
        <p:spPr>
          <a:xfrm>
            <a:off x="1885305" y="3017274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31;p21">
            <a:extLst>
              <a:ext uri="{FF2B5EF4-FFF2-40B4-BE49-F238E27FC236}">
                <a16:creationId xmlns:a16="http://schemas.microsoft.com/office/drawing/2014/main" id="{565C8E4E-8AE4-BF47-B9CC-8294CE88C4C1}"/>
              </a:ext>
            </a:extLst>
          </p:cNvPr>
          <p:cNvSpPr txBox="1"/>
          <p:nvPr/>
        </p:nvSpPr>
        <p:spPr>
          <a:xfrm>
            <a:off x="2157794" y="3017274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endParaRPr dirty="0"/>
          </a:p>
        </p:txBody>
      </p:sp>
      <p:sp>
        <p:nvSpPr>
          <p:cNvPr id="79" name="Google Shape;232;p21">
            <a:extLst>
              <a:ext uri="{FF2B5EF4-FFF2-40B4-BE49-F238E27FC236}">
                <a16:creationId xmlns:a16="http://schemas.microsoft.com/office/drawing/2014/main" id="{7D4E8A96-7DAF-C440-A30D-50D6FDE2F1C2}"/>
              </a:ext>
            </a:extLst>
          </p:cNvPr>
          <p:cNvSpPr/>
          <p:nvPr/>
        </p:nvSpPr>
        <p:spPr>
          <a:xfrm>
            <a:off x="5186591" y="3017274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33;p21">
            <a:extLst>
              <a:ext uri="{FF2B5EF4-FFF2-40B4-BE49-F238E27FC236}">
                <a16:creationId xmlns:a16="http://schemas.microsoft.com/office/drawing/2014/main" id="{55426339-D5D5-074D-ABB2-5E5475B33B5C}"/>
              </a:ext>
            </a:extLst>
          </p:cNvPr>
          <p:cNvSpPr txBox="1"/>
          <p:nvPr/>
        </p:nvSpPr>
        <p:spPr>
          <a:xfrm>
            <a:off x="5459080" y="3142525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uneven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background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subtraction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noise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removal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23" name="Google Shape;228;p21">
            <a:extLst>
              <a:ext uri="{FF2B5EF4-FFF2-40B4-BE49-F238E27FC236}">
                <a16:creationId xmlns:a16="http://schemas.microsoft.com/office/drawing/2014/main" id="{60C65678-4634-B049-B80C-F050DB398D45}"/>
              </a:ext>
            </a:extLst>
          </p:cNvPr>
          <p:cNvSpPr/>
          <p:nvPr/>
        </p:nvSpPr>
        <p:spPr>
          <a:xfrm>
            <a:off x="465736" y="3734234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29;p21">
            <a:extLst>
              <a:ext uri="{FF2B5EF4-FFF2-40B4-BE49-F238E27FC236}">
                <a16:creationId xmlns:a16="http://schemas.microsoft.com/office/drawing/2014/main" id="{8761D68D-6A39-BD46-808B-8459B3E4FE3A}"/>
              </a:ext>
            </a:extLst>
          </p:cNvPr>
          <p:cNvSpPr txBox="1"/>
          <p:nvPr/>
        </p:nvSpPr>
        <p:spPr>
          <a:xfrm>
            <a:off x="794036" y="3734234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4</a:t>
            </a:r>
            <a:endParaRPr dirty="0"/>
          </a:p>
        </p:txBody>
      </p:sp>
      <p:sp>
        <p:nvSpPr>
          <p:cNvPr id="25" name="Google Shape;230;p21">
            <a:extLst>
              <a:ext uri="{FF2B5EF4-FFF2-40B4-BE49-F238E27FC236}">
                <a16:creationId xmlns:a16="http://schemas.microsoft.com/office/drawing/2014/main" id="{D432FE10-F6B5-FF48-91FF-96AB8562A0FE}"/>
              </a:ext>
            </a:extLst>
          </p:cNvPr>
          <p:cNvSpPr/>
          <p:nvPr/>
        </p:nvSpPr>
        <p:spPr>
          <a:xfrm>
            <a:off x="1893841" y="3790045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31;p21">
            <a:extLst>
              <a:ext uri="{FF2B5EF4-FFF2-40B4-BE49-F238E27FC236}">
                <a16:creationId xmlns:a16="http://schemas.microsoft.com/office/drawing/2014/main" id="{DC20010D-1AF9-864B-9B65-C06D2DE315DD}"/>
              </a:ext>
            </a:extLst>
          </p:cNvPr>
          <p:cNvSpPr txBox="1"/>
          <p:nvPr/>
        </p:nvSpPr>
        <p:spPr>
          <a:xfrm>
            <a:off x="2166330" y="3790045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operators</a:t>
            </a:r>
            <a:endParaRPr dirty="0"/>
          </a:p>
        </p:txBody>
      </p:sp>
      <p:sp>
        <p:nvSpPr>
          <p:cNvPr id="27" name="Google Shape;232;p21">
            <a:extLst>
              <a:ext uri="{FF2B5EF4-FFF2-40B4-BE49-F238E27FC236}">
                <a16:creationId xmlns:a16="http://schemas.microsoft.com/office/drawing/2014/main" id="{2C640089-3E88-5B43-84FA-9A0D3BD9EA02}"/>
              </a:ext>
            </a:extLst>
          </p:cNvPr>
          <p:cNvSpPr/>
          <p:nvPr/>
        </p:nvSpPr>
        <p:spPr>
          <a:xfrm>
            <a:off x="5195127" y="3790045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3;p21">
            <a:extLst>
              <a:ext uri="{FF2B5EF4-FFF2-40B4-BE49-F238E27FC236}">
                <a16:creationId xmlns:a16="http://schemas.microsoft.com/office/drawing/2014/main" id="{DD5993AB-5CDC-FA46-B8B4-14DA58AE4852}"/>
              </a:ext>
            </a:extLst>
          </p:cNvPr>
          <p:cNvSpPr txBox="1"/>
          <p:nvPr/>
        </p:nvSpPr>
        <p:spPr>
          <a:xfrm>
            <a:off x="5467616" y="3915296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operators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271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filters-Additional consideration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14" name="Table">
            <a:extLst>
              <a:ext uri="{FF2B5EF4-FFF2-40B4-BE49-F238E27FC236}">
                <a16:creationId xmlns:a16="http://schemas.microsoft.com/office/drawing/2014/main" id="{76FEDD7D-7969-9C4A-B327-2B7AD1ADF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8671558"/>
              </p:ext>
            </p:extLst>
          </p:nvPr>
        </p:nvGraphicFramePr>
        <p:xfrm>
          <a:off x="2160472" y="2094438"/>
          <a:ext cx="1986423" cy="2064642"/>
        </p:xfrm>
        <a:graphic>
          <a:graphicData uri="http://schemas.openxmlformats.org/drawingml/2006/table">
            <a:tbl>
              <a:tblPr/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F2F09628-2E43-FF48-B3AB-1459FA20B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988649"/>
              </p:ext>
            </p:extLst>
          </p:nvPr>
        </p:nvGraphicFramePr>
        <p:xfrm>
          <a:off x="4775728" y="2094438"/>
          <a:ext cx="1986423" cy="2064642"/>
        </p:xfrm>
        <a:graphic>
          <a:graphicData uri="http://schemas.openxmlformats.org/drawingml/2006/table">
            <a:tbl>
              <a:tblPr/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utput matrix">
            <a:extLst>
              <a:ext uri="{FF2B5EF4-FFF2-40B4-BE49-F238E27FC236}">
                <a16:creationId xmlns:a16="http://schemas.microsoft.com/office/drawing/2014/main" id="{E1249FDC-A361-AC4E-8ED6-063EB3C89AF1}"/>
              </a:ext>
            </a:extLst>
          </p:cNvPr>
          <p:cNvSpPr txBox="1"/>
          <p:nvPr/>
        </p:nvSpPr>
        <p:spPr>
          <a:xfrm>
            <a:off x="771059" y="1142503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lang="fi-FI" sz="2475" dirty="0" err="1"/>
              <a:t>Filter</a:t>
            </a:r>
            <a:r>
              <a:rPr lang="fi-FI" sz="2475" dirty="0"/>
              <a:t> </a:t>
            </a:r>
            <a:r>
              <a:rPr lang="fi-FI" sz="2475" dirty="0" err="1"/>
              <a:t>kernel</a:t>
            </a:r>
            <a:endParaRPr sz="247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65078-90E3-9A4E-B30D-FC4CCF799BC1}"/>
              </a:ext>
            </a:extLst>
          </p:cNvPr>
          <p:cNvSpPr/>
          <p:nvPr/>
        </p:nvSpPr>
        <p:spPr>
          <a:xfrm>
            <a:off x="2821174" y="2764562"/>
            <a:ext cx="646421" cy="691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412CAD-6FD7-404D-8834-B208856290A2}"/>
              </a:ext>
            </a:extLst>
          </p:cNvPr>
          <p:cNvSpPr/>
          <p:nvPr/>
        </p:nvSpPr>
        <p:spPr>
          <a:xfrm>
            <a:off x="5445728" y="2764561"/>
            <a:ext cx="646421" cy="691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7F357A-3084-A34A-B32A-9F1B38B0C030}"/>
              </a:ext>
            </a:extLst>
          </p:cNvPr>
          <p:cNvSpPr/>
          <p:nvPr/>
        </p:nvSpPr>
        <p:spPr>
          <a:xfrm>
            <a:off x="4775728" y="3467923"/>
            <a:ext cx="646421" cy="69115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3B0C5C-54A6-CF47-9D35-34A201F88D8C}"/>
              </a:ext>
            </a:extLst>
          </p:cNvPr>
          <p:cNvSpPr/>
          <p:nvPr/>
        </p:nvSpPr>
        <p:spPr>
          <a:xfrm>
            <a:off x="4775726" y="2090023"/>
            <a:ext cx="646421" cy="69115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24C41F-B047-8E4E-B806-9EE0D41C1796}"/>
              </a:ext>
            </a:extLst>
          </p:cNvPr>
          <p:cNvSpPr/>
          <p:nvPr/>
        </p:nvSpPr>
        <p:spPr>
          <a:xfrm>
            <a:off x="6104022" y="2090023"/>
            <a:ext cx="670002" cy="69115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81DA5-DCAD-9745-AAE3-28D792608AD0}"/>
              </a:ext>
            </a:extLst>
          </p:cNvPr>
          <p:cNvSpPr/>
          <p:nvPr/>
        </p:nvSpPr>
        <p:spPr>
          <a:xfrm>
            <a:off x="6098482" y="3470309"/>
            <a:ext cx="670002" cy="69115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utput matrix">
            <a:extLst>
              <a:ext uri="{FF2B5EF4-FFF2-40B4-BE49-F238E27FC236}">
                <a16:creationId xmlns:a16="http://schemas.microsoft.com/office/drawing/2014/main" id="{7DA8D413-23F7-FC47-B6D4-3AFC78D0842C}"/>
              </a:ext>
            </a:extLst>
          </p:cNvPr>
          <p:cNvSpPr txBox="1"/>
          <p:nvPr/>
        </p:nvSpPr>
        <p:spPr>
          <a:xfrm>
            <a:off x="685953" y="4393870"/>
            <a:ext cx="7876156" cy="1960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>
            <a:lvl1pPr defTabSz="257047">
              <a:defRPr sz="3520"/>
            </a:lvl1pPr>
          </a:lstStyle>
          <a:p>
            <a:r>
              <a:rPr lang="en-US" sz="2475" dirty="0"/>
              <a:t>In some image processing filters, the operation is only performed using the central pixel and strong neighbors. You will see an example of this in morphological operations when you have 8 or 4 connectivity.</a:t>
            </a:r>
          </a:p>
        </p:txBody>
      </p:sp>
    </p:spTree>
    <p:extLst>
      <p:ext uri="{BB962C8B-B14F-4D97-AF65-F5344CB8AC3E}">
        <p14:creationId xmlns:p14="http://schemas.microsoft.com/office/powerpoint/2010/main" val="322457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filters- Most frequently used ones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21</a:t>
            </a:fld>
            <a:endParaRPr lang="en-GB"/>
          </a:p>
        </p:txBody>
      </p:sp>
      <p:sp>
        <p:nvSpPr>
          <p:cNvPr id="29" name="Output matrix">
            <a:extLst>
              <a:ext uri="{FF2B5EF4-FFF2-40B4-BE49-F238E27FC236}">
                <a16:creationId xmlns:a16="http://schemas.microsoft.com/office/drawing/2014/main" id="{C42CFB42-828D-C248-9EE6-51F305D01A53}"/>
              </a:ext>
            </a:extLst>
          </p:cNvPr>
          <p:cNvSpPr txBox="1"/>
          <p:nvPr/>
        </p:nvSpPr>
        <p:spPr>
          <a:xfrm>
            <a:off x="457200" y="1375636"/>
            <a:ext cx="7938655" cy="498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fontScale="92500" lnSpcReduction="10000"/>
          </a:bodyPr>
          <a:lstStyle>
            <a:lvl1pPr defTabSz="257047">
              <a:defRPr sz="3520"/>
            </a:lvl1pPr>
          </a:lstStyle>
          <a:p>
            <a:r>
              <a:rPr lang="fi-FI" sz="2475" dirty="0" err="1"/>
              <a:t>Low-pass</a:t>
            </a:r>
            <a:r>
              <a:rPr lang="fi-FI" sz="2475" dirty="0"/>
              <a:t> </a:t>
            </a:r>
            <a:r>
              <a:rPr lang="fi-FI" sz="2475" dirty="0" err="1"/>
              <a:t>filters</a:t>
            </a:r>
            <a:r>
              <a:rPr lang="fi-FI" sz="2475" dirty="0"/>
              <a:t>:</a:t>
            </a:r>
          </a:p>
          <a:p>
            <a:r>
              <a:rPr lang="fi-FI" sz="2475" dirty="0" err="1"/>
              <a:t>High</a:t>
            </a:r>
            <a:r>
              <a:rPr lang="fi-FI" sz="2475" dirty="0"/>
              <a:t> </a:t>
            </a:r>
            <a:r>
              <a:rPr lang="fi-FI" sz="2475" dirty="0" err="1"/>
              <a:t>spatial</a:t>
            </a:r>
            <a:r>
              <a:rPr lang="fi-FI" sz="2475" dirty="0"/>
              <a:t> </a:t>
            </a:r>
            <a:r>
              <a:rPr lang="fi-FI" sz="2475" dirty="0" err="1"/>
              <a:t>frequesncies</a:t>
            </a:r>
            <a:r>
              <a:rPr lang="fi-FI" sz="2475" dirty="0"/>
              <a:t> of </a:t>
            </a:r>
            <a:r>
              <a:rPr lang="fi-FI" sz="2475" dirty="0" err="1"/>
              <a:t>the</a:t>
            </a:r>
            <a:r>
              <a:rPr lang="fi-FI" sz="2475" dirty="0"/>
              <a:t> image: </a:t>
            </a:r>
            <a:r>
              <a:rPr lang="fi-FI" sz="2475" dirty="0" err="1"/>
              <a:t>details</a:t>
            </a:r>
            <a:r>
              <a:rPr lang="fi-FI" sz="2475" dirty="0"/>
              <a:t> </a:t>
            </a:r>
            <a:r>
              <a:rPr lang="fi-FI" sz="2475" dirty="0" err="1"/>
              <a:t>or</a:t>
            </a:r>
            <a:r>
              <a:rPr lang="fi-FI" sz="2475" dirty="0"/>
              <a:t> </a:t>
            </a:r>
            <a:r>
              <a:rPr lang="fi-FI" sz="2475" dirty="0" err="1"/>
              <a:t>noise</a:t>
            </a:r>
            <a:endParaRPr lang="fi-FI" sz="2475" dirty="0"/>
          </a:p>
          <a:p>
            <a:endParaRPr lang="fi-FI" sz="2475" dirty="0"/>
          </a:p>
          <a:p>
            <a:r>
              <a:rPr lang="fi-FI" sz="2475" dirty="0" err="1"/>
              <a:t>Process</a:t>
            </a:r>
            <a:r>
              <a:rPr lang="fi-FI" sz="2475" dirty="0"/>
              <a:t> -&gt; </a:t>
            </a:r>
            <a:r>
              <a:rPr lang="fi-FI" sz="2475" dirty="0" err="1"/>
              <a:t>Smooth</a:t>
            </a:r>
            <a:endParaRPr lang="fi-FI" sz="2475" dirty="0"/>
          </a:p>
          <a:p>
            <a:r>
              <a:rPr lang="fi-FI" sz="2475" dirty="0" err="1"/>
              <a:t>Process</a:t>
            </a:r>
            <a:r>
              <a:rPr lang="fi-FI" sz="2475" dirty="0"/>
              <a:t> -&gt; </a:t>
            </a:r>
            <a:r>
              <a:rPr lang="fi-FI" sz="2475" dirty="0" err="1"/>
              <a:t>Filters</a:t>
            </a:r>
            <a:r>
              <a:rPr lang="fi-FI" sz="2475" dirty="0"/>
              <a:t> -&gt; </a:t>
            </a:r>
            <a:r>
              <a:rPr lang="fi-FI" sz="2475" dirty="0" err="1"/>
              <a:t>mean</a:t>
            </a:r>
            <a:r>
              <a:rPr lang="fi-FI" sz="2475" dirty="0"/>
              <a:t>…</a:t>
            </a:r>
            <a:br>
              <a:rPr lang="fi-FI" sz="2475" dirty="0"/>
            </a:br>
            <a:r>
              <a:rPr lang="fi-FI" sz="2475" dirty="0" err="1"/>
              <a:t>Process</a:t>
            </a:r>
            <a:r>
              <a:rPr lang="fi-FI" sz="2475" dirty="0"/>
              <a:t> -&gt; </a:t>
            </a:r>
            <a:r>
              <a:rPr lang="fi-FI" sz="2475" dirty="0" err="1"/>
              <a:t>Filters</a:t>
            </a:r>
            <a:r>
              <a:rPr lang="fi-FI" sz="2475" dirty="0"/>
              <a:t> -&gt; </a:t>
            </a:r>
            <a:r>
              <a:rPr lang="fi-FI" sz="2475" dirty="0" err="1"/>
              <a:t>Gaussian</a:t>
            </a:r>
            <a:r>
              <a:rPr lang="fi-FI" sz="2475" dirty="0"/>
              <a:t> </a:t>
            </a:r>
            <a:r>
              <a:rPr lang="fi-FI" sz="2475" dirty="0" err="1"/>
              <a:t>blur</a:t>
            </a:r>
            <a:r>
              <a:rPr lang="fi-FI" sz="2475" dirty="0"/>
              <a:t>...</a:t>
            </a:r>
          </a:p>
          <a:p>
            <a:endParaRPr lang="fi-FI" sz="2475" dirty="0"/>
          </a:p>
          <a:p>
            <a:r>
              <a:rPr lang="fi-FI" sz="2475" dirty="0" err="1"/>
              <a:t>High-pass</a:t>
            </a:r>
            <a:r>
              <a:rPr lang="fi-FI" sz="2475" dirty="0"/>
              <a:t> </a:t>
            </a:r>
            <a:r>
              <a:rPr lang="fi-FI" sz="2475" dirty="0" err="1"/>
              <a:t>filters</a:t>
            </a:r>
            <a:r>
              <a:rPr lang="fi-FI" sz="2475" dirty="0"/>
              <a:t>:</a:t>
            </a:r>
          </a:p>
          <a:p>
            <a:r>
              <a:rPr lang="fi-FI" sz="2475" dirty="0" err="1"/>
              <a:t>Process</a:t>
            </a:r>
            <a:r>
              <a:rPr lang="fi-FI" sz="2475" dirty="0"/>
              <a:t> -&gt; </a:t>
            </a:r>
            <a:r>
              <a:rPr lang="fi-FI" sz="2475" dirty="0" err="1"/>
              <a:t>Filters</a:t>
            </a:r>
            <a:r>
              <a:rPr lang="fi-FI" sz="2475" dirty="0"/>
              <a:t> -&gt; </a:t>
            </a:r>
            <a:r>
              <a:rPr lang="fi-FI" sz="2475" dirty="0" err="1"/>
              <a:t>Unsharp</a:t>
            </a:r>
            <a:r>
              <a:rPr lang="fi-FI" sz="2475" dirty="0"/>
              <a:t> </a:t>
            </a:r>
            <a:r>
              <a:rPr lang="fi-FI" sz="2475" dirty="0" err="1"/>
              <a:t>mask</a:t>
            </a:r>
            <a:r>
              <a:rPr lang="fi-FI" sz="2475" dirty="0"/>
              <a:t>…</a:t>
            </a:r>
          </a:p>
          <a:p>
            <a:endParaRPr lang="fi-FI" sz="2475" dirty="0"/>
          </a:p>
          <a:p>
            <a:r>
              <a:rPr lang="fi-FI" sz="2475" dirty="0" err="1"/>
              <a:t>Edge</a:t>
            </a:r>
            <a:r>
              <a:rPr lang="fi-FI" sz="2475" dirty="0"/>
              <a:t> </a:t>
            </a:r>
            <a:r>
              <a:rPr lang="fi-FI" sz="2475" dirty="0" err="1"/>
              <a:t>detection</a:t>
            </a:r>
            <a:r>
              <a:rPr lang="fi-FI" sz="2475" dirty="0"/>
              <a:t> and </a:t>
            </a:r>
            <a:r>
              <a:rPr lang="fi-FI" sz="2475" dirty="0" err="1"/>
              <a:t>enhancement</a:t>
            </a:r>
            <a:r>
              <a:rPr lang="fi-FI" sz="2475" dirty="0"/>
              <a:t>:</a:t>
            </a:r>
          </a:p>
          <a:p>
            <a:r>
              <a:rPr lang="fi-FI" sz="2475" dirty="0" err="1"/>
              <a:t>Process</a:t>
            </a:r>
            <a:r>
              <a:rPr lang="fi-FI" sz="2475" dirty="0"/>
              <a:t> -&gt; </a:t>
            </a:r>
            <a:r>
              <a:rPr lang="fi-FI" sz="2475" dirty="0" err="1"/>
              <a:t>Find</a:t>
            </a:r>
            <a:r>
              <a:rPr lang="fi-FI" sz="2475" dirty="0"/>
              <a:t> </a:t>
            </a:r>
            <a:r>
              <a:rPr lang="fi-FI" sz="2475" dirty="0" err="1"/>
              <a:t>edges</a:t>
            </a:r>
            <a:endParaRPr lang="fi-FI" sz="2475" dirty="0"/>
          </a:p>
          <a:p>
            <a:r>
              <a:rPr lang="fi-FI" sz="2475" dirty="0" err="1"/>
              <a:t>Process</a:t>
            </a:r>
            <a:r>
              <a:rPr lang="fi-FI" sz="2475" dirty="0"/>
              <a:t> -&gt; </a:t>
            </a:r>
            <a:r>
              <a:rPr lang="fi-FI" sz="2475" dirty="0" err="1"/>
              <a:t>Filters</a:t>
            </a:r>
            <a:r>
              <a:rPr lang="fi-FI" sz="2475" dirty="0"/>
              <a:t> -&gt; </a:t>
            </a:r>
            <a:r>
              <a:rPr lang="fi-FI" sz="2475" dirty="0" err="1"/>
              <a:t>variance</a:t>
            </a:r>
            <a:endParaRPr lang="fi-FI" sz="2475" dirty="0"/>
          </a:p>
          <a:p>
            <a:br>
              <a:rPr lang="fi-FI" sz="2475" dirty="0"/>
            </a:br>
            <a:endParaRPr sz="2475" dirty="0"/>
          </a:p>
        </p:txBody>
      </p:sp>
      <p:grpSp>
        <p:nvGrpSpPr>
          <p:cNvPr id="32" name="Google Shape;363;p26">
            <a:extLst>
              <a:ext uri="{FF2B5EF4-FFF2-40B4-BE49-F238E27FC236}">
                <a16:creationId xmlns:a16="http://schemas.microsoft.com/office/drawing/2014/main" id="{57DA8258-BA6F-9348-8C7F-EF5001C46128}"/>
              </a:ext>
            </a:extLst>
          </p:cNvPr>
          <p:cNvGrpSpPr/>
          <p:nvPr/>
        </p:nvGrpSpPr>
        <p:grpSpPr>
          <a:xfrm>
            <a:off x="5232500" y="5544102"/>
            <a:ext cx="3454300" cy="412173"/>
            <a:chOff x="1916402" y="4023317"/>
            <a:chExt cx="3454300" cy="412173"/>
          </a:xfrm>
        </p:grpSpPr>
        <p:grpSp>
          <p:nvGrpSpPr>
            <p:cNvPr id="35" name="Google Shape;364;p26">
              <a:extLst>
                <a:ext uri="{FF2B5EF4-FFF2-40B4-BE49-F238E27FC236}">
                  <a16:creationId xmlns:a16="http://schemas.microsoft.com/office/drawing/2014/main" id="{DE56301E-0B54-9D49-AE1E-DA5FDBCC054A}"/>
                </a:ext>
              </a:extLst>
            </p:cNvPr>
            <p:cNvGrpSpPr/>
            <p:nvPr/>
          </p:nvGrpSpPr>
          <p:grpSpPr>
            <a:xfrm>
              <a:off x="1916402" y="4023317"/>
              <a:ext cx="3454300" cy="412173"/>
              <a:chOff x="1501321" y="4432998"/>
              <a:chExt cx="3454300" cy="530972"/>
            </a:xfrm>
          </p:grpSpPr>
          <p:sp>
            <p:nvSpPr>
              <p:cNvPr id="37" name="Google Shape;365;p26">
                <a:extLst>
                  <a:ext uri="{FF2B5EF4-FFF2-40B4-BE49-F238E27FC236}">
                    <a16:creationId xmlns:a16="http://schemas.microsoft.com/office/drawing/2014/main" id="{DBA8D036-5828-274C-BB4B-B8E943462E20}"/>
                  </a:ext>
                </a:extLst>
              </p:cNvPr>
              <p:cNvSpPr/>
              <p:nvPr/>
            </p:nvSpPr>
            <p:spPr>
              <a:xfrm>
                <a:off x="1501321" y="4432998"/>
                <a:ext cx="3402269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366;p26">
                <a:extLst>
                  <a:ext uri="{FF2B5EF4-FFF2-40B4-BE49-F238E27FC236}">
                    <a16:creationId xmlns:a16="http://schemas.microsoft.com/office/drawing/2014/main" id="{5F4CE337-6265-CC45-B3D9-83ECCE391D1C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Images/3-cat.tif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6" name="Google Shape;367;p26">
              <a:extLst>
                <a:ext uri="{FF2B5EF4-FFF2-40B4-BE49-F238E27FC236}">
                  <a16:creationId xmlns:a16="http://schemas.microsoft.com/office/drawing/2014/main" id="{62D4CE0E-D444-E244-82ED-9285243A8B3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04381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filters- averaging vs gaussian blur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22</a:t>
            </a:fld>
            <a:endParaRPr lang="en-GB"/>
          </a:p>
        </p:txBody>
      </p:sp>
      <p:sp>
        <p:nvSpPr>
          <p:cNvPr id="37" name="Gaussian">
            <a:extLst>
              <a:ext uri="{FF2B5EF4-FFF2-40B4-BE49-F238E27FC236}">
                <a16:creationId xmlns:a16="http://schemas.microsoft.com/office/drawing/2014/main" id="{AA22E961-C157-494E-B5F4-D51136DE8DF4}"/>
              </a:ext>
            </a:extLst>
          </p:cNvPr>
          <p:cNvSpPr txBox="1">
            <a:spLocks/>
          </p:cNvSpPr>
          <p:nvPr/>
        </p:nvSpPr>
        <p:spPr bwMode="auto">
          <a:xfrm>
            <a:off x="5707706" y="4445052"/>
            <a:ext cx="1706575" cy="91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SzTx/>
              <a:buFont typeface="Arial" charset="0"/>
              <a:buNone/>
              <a:defRPr sz="2400" kern="12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ＭＳ Ｐゴシック" charset="0"/>
                <a:cs typeface="Helvetica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Helvetica"/>
                <a:ea typeface="ＭＳ Ｐゴシック" charset="0"/>
                <a:cs typeface="Helvetica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Helvetica"/>
                <a:ea typeface="ＭＳ Ｐゴシック" charset="0"/>
                <a:cs typeface="Helvetica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Helvetica"/>
                <a:ea typeface="ＭＳ Ｐゴシック" charset="0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/>
              <a:t>Gaussian</a:t>
            </a:r>
            <a:endParaRPr lang="fi-FI" dirty="0"/>
          </a:p>
        </p:txBody>
      </p:sp>
      <p:sp>
        <p:nvSpPr>
          <p:cNvPr id="38" name="Averaging">
            <a:extLst>
              <a:ext uri="{FF2B5EF4-FFF2-40B4-BE49-F238E27FC236}">
                <a16:creationId xmlns:a16="http://schemas.microsoft.com/office/drawing/2014/main" id="{7C129A01-0E39-394C-9E28-EFA2150E5EFE}"/>
              </a:ext>
            </a:extLst>
          </p:cNvPr>
          <p:cNvSpPr txBox="1"/>
          <p:nvPr/>
        </p:nvSpPr>
        <p:spPr>
          <a:xfrm>
            <a:off x="3526239" y="4199037"/>
            <a:ext cx="1706575" cy="918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4200"/>
              </a:spcBef>
              <a:defRPr sz="3800">
                <a:solidFill>
                  <a:srgbClr val="000000"/>
                </a:solidFill>
              </a:defRPr>
            </a:lvl1pPr>
          </a:lstStyle>
          <a:p>
            <a:r>
              <a:rPr sz="2400" dirty="0"/>
              <a:t>Averaging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B3F045-3E0F-0147-9383-6ABD3BD6CA4D}"/>
              </a:ext>
            </a:extLst>
          </p:cNvPr>
          <p:cNvGrpSpPr/>
          <p:nvPr/>
        </p:nvGrpSpPr>
        <p:grpSpPr>
          <a:xfrm>
            <a:off x="1254825" y="2031449"/>
            <a:ext cx="6634349" cy="2339338"/>
            <a:chOff x="1719727" y="2133600"/>
            <a:chExt cx="6634349" cy="2339338"/>
          </a:xfrm>
        </p:grpSpPr>
        <p:pic>
          <p:nvPicPr>
            <p:cNvPr id="36" name="Screenshot 2019-11-02 at 11.53.11.png" descr="Screenshot 2019-11-02 at 11.53.11.png">
              <a:extLst>
                <a:ext uri="{FF2B5EF4-FFF2-40B4-BE49-F238E27FC236}">
                  <a16:creationId xmlns:a16="http://schemas.microsoft.com/office/drawing/2014/main" id="{9041D040-1420-AC4E-B605-83129BF28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25693" y="2133600"/>
              <a:ext cx="4528383" cy="23393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29BABA-2318-2A4F-A3F5-BE27FE651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418" t="2735" r="25233" b="50969"/>
            <a:stretch/>
          </p:blipFill>
          <p:spPr>
            <a:xfrm>
              <a:off x="1719727" y="2217158"/>
              <a:ext cx="2164581" cy="2195667"/>
            </a:xfrm>
            <a:prstGeom prst="rect">
              <a:avLst/>
            </a:prstGeom>
          </p:spPr>
        </p:pic>
      </p:grpSp>
      <p:sp>
        <p:nvSpPr>
          <p:cNvPr id="39" name="Averaging">
            <a:extLst>
              <a:ext uri="{FF2B5EF4-FFF2-40B4-BE49-F238E27FC236}">
                <a16:creationId xmlns:a16="http://schemas.microsoft.com/office/drawing/2014/main" id="{2ED63828-8BE8-9C40-AF5E-AA25C5ECA5A3}"/>
              </a:ext>
            </a:extLst>
          </p:cNvPr>
          <p:cNvSpPr txBox="1"/>
          <p:nvPr/>
        </p:nvSpPr>
        <p:spPr>
          <a:xfrm>
            <a:off x="1254825" y="4199037"/>
            <a:ext cx="1706575" cy="918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4200"/>
              </a:spcBef>
              <a:defRPr sz="3800">
                <a:solidFill>
                  <a:srgbClr val="000000"/>
                </a:solidFill>
              </a:defRPr>
            </a:lvl1pPr>
          </a:lstStyle>
          <a:p>
            <a:r>
              <a:rPr lang="fi-FI" sz="2400" dirty="0"/>
              <a:t>Original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49538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filters- Most frequently used ones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18" name="Google Shape;286;p23">
            <a:extLst>
              <a:ext uri="{FF2B5EF4-FFF2-40B4-BE49-F238E27FC236}">
                <a16:creationId xmlns:a16="http://schemas.microsoft.com/office/drawing/2014/main" id="{BFA0AFA8-85A0-7346-B419-FB2046BB80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4944753"/>
              </p:ext>
            </p:extLst>
          </p:nvPr>
        </p:nvGraphicFramePr>
        <p:xfrm>
          <a:off x="760484" y="1480278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Google Shape;287;p23">
            <a:extLst>
              <a:ext uri="{FF2B5EF4-FFF2-40B4-BE49-F238E27FC236}">
                <a16:creationId xmlns:a16="http://schemas.microsoft.com/office/drawing/2014/main" id="{59589717-F910-7F4F-826C-C427B8418B50}"/>
              </a:ext>
            </a:extLst>
          </p:cNvPr>
          <p:cNvSpPr txBox="1"/>
          <p:nvPr/>
        </p:nvSpPr>
        <p:spPr>
          <a:xfrm rot="-5400000">
            <a:off x="55127" y="1758668"/>
            <a:ext cx="8435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fr-FR" sz="1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=1)</a:t>
            </a:r>
            <a:endParaRPr/>
          </a:p>
        </p:txBody>
      </p:sp>
      <p:graphicFrame>
        <p:nvGraphicFramePr>
          <p:cNvPr id="21" name="Google Shape;289;p23">
            <a:extLst>
              <a:ext uri="{FF2B5EF4-FFF2-40B4-BE49-F238E27FC236}">
                <a16:creationId xmlns:a16="http://schemas.microsoft.com/office/drawing/2014/main" id="{7D15E95B-8C1D-4A43-8C42-01DB5B2B2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448783"/>
              </p:ext>
            </p:extLst>
          </p:nvPr>
        </p:nvGraphicFramePr>
        <p:xfrm>
          <a:off x="3696872" y="2875494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Google Shape;290;p23">
            <a:extLst>
              <a:ext uri="{FF2B5EF4-FFF2-40B4-BE49-F238E27FC236}">
                <a16:creationId xmlns:a16="http://schemas.microsoft.com/office/drawing/2014/main" id="{E4ADDD33-1049-7148-B99B-49801503A89C}"/>
              </a:ext>
            </a:extLst>
          </p:cNvPr>
          <p:cNvSpPr txBox="1"/>
          <p:nvPr/>
        </p:nvSpPr>
        <p:spPr>
          <a:xfrm rot="-5400000">
            <a:off x="2871507" y="3153884"/>
            <a:ext cx="10965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Laplacian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4-connected</a:t>
            </a:r>
            <a:endParaRPr/>
          </a:p>
        </p:txBody>
      </p:sp>
      <p:graphicFrame>
        <p:nvGraphicFramePr>
          <p:cNvPr id="24" name="Google Shape;292;p23">
            <a:extLst>
              <a:ext uri="{FF2B5EF4-FFF2-40B4-BE49-F238E27FC236}">
                <a16:creationId xmlns:a16="http://schemas.microsoft.com/office/drawing/2014/main" id="{6AB890A9-DBAB-F345-91FB-562CB0E9A3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565275"/>
              </p:ext>
            </p:extLst>
          </p:nvPr>
        </p:nvGraphicFramePr>
        <p:xfrm>
          <a:off x="6633260" y="2875494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Google Shape;293;p23">
            <a:extLst>
              <a:ext uri="{FF2B5EF4-FFF2-40B4-BE49-F238E27FC236}">
                <a16:creationId xmlns:a16="http://schemas.microsoft.com/office/drawing/2014/main" id="{C5EF543A-2F42-E74E-A662-297496E0E6D8}"/>
              </a:ext>
            </a:extLst>
          </p:cNvPr>
          <p:cNvSpPr txBox="1"/>
          <p:nvPr/>
        </p:nvSpPr>
        <p:spPr>
          <a:xfrm rot="-5400000">
            <a:off x="5807895" y="3153884"/>
            <a:ext cx="10965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Laplacian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8-connected</a:t>
            </a:r>
            <a:endParaRPr/>
          </a:p>
        </p:txBody>
      </p:sp>
      <p:graphicFrame>
        <p:nvGraphicFramePr>
          <p:cNvPr id="27" name="Google Shape;295;p23">
            <a:extLst>
              <a:ext uri="{FF2B5EF4-FFF2-40B4-BE49-F238E27FC236}">
                <a16:creationId xmlns:a16="http://schemas.microsoft.com/office/drawing/2014/main" id="{909E79E1-ECAF-D54C-85EF-E16F9E0C4F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435295"/>
              </p:ext>
            </p:extLst>
          </p:nvPr>
        </p:nvGraphicFramePr>
        <p:xfrm>
          <a:off x="760484" y="2896878"/>
          <a:ext cx="1080000" cy="10722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Google Shape;296;p23">
            <a:extLst>
              <a:ext uri="{FF2B5EF4-FFF2-40B4-BE49-F238E27FC236}">
                <a16:creationId xmlns:a16="http://schemas.microsoft.com/office/drawing/2014/main" id="{08744109-EE8F-FD4F-A82B-B535782C723E}"/>
              </a:ext>
            </a:extLst>
          </p:cNvPr>
          <p:cNvSpPr txBox="1"/>
          <p:nvPr/>
        </p:nvSpPr>
        <p:spPr>
          <a:xfrm rot="-5400000">
            <a:off x="188438" y="3282990"/>
            <a:ext cx="788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Sharpen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" name="Google Shape;298;p23">
            <a:extLst>
              <a:ext uri="{FF2B5EF4-FFF2-40B4-BE49-F238E27FC236}">
                <a16:creationId xmlns:a16="http://schemas.microsoft.com/office/drawing/2014/main" id="{056FA5CF-D527-884C-ABFB-2BA46043A487}"/>
              </a:ext>
            </a:extLst>
          </p:cNvPr>
          <p:cNvGraphicFramePr/>
          <p:nvPr/>
        </p:nvGraphicFramePr>
        <p:xfrm>
          <a:off x="3696872" y="1488569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dirty="0"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dirty="0"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Google Shape;299;p23">
            <a:extLst>
              <a:ext uri="{FF2B5EF4-FFF2-40B4-BE49-F238E27FC236}">
                <a16:creationId xmlns:a16="http://schemas.microsoft.com/office/drawing/2014/main" id="{787361DE-A528-374B-8204-CD0D1F729C8D}"/>
              </a:ext>
            </a:extLst>
          </p:cNvPr>
          <p:cNvSpPr txBox="1"/>
          <p:nvPr/>
        </p:nvSpPr>
        <p:spPr>
          <a:xfrm rot="-5400000">
            <a:off x="2939357" y="1766959"/>
            <a:ext cx="9366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</a:t>
            </a:r>
            <a:endParaRPr/>
          </a:p>
        </p:txBody>
      </p:sp>
      <p:graphicFrame>
        <p:nvGraphicFramePr>
          <p:cNvPr id="33" name="Google Shape;301;p23">
            <a:extLst>
              <a:ext uri="{FF2B5EF4-FFF2-40B4-BE49-F238E27FC236}">
                <a16:creationId xmlns:a16="http://schemas.microsoft.com/office/drawing/2014/main" id="{0D97998F-A91B-8B4C-AC32-399A115D3D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7661097"/>
              </p:ext>
            </p:extLst>
          </p:nvPr>
        </p:nvGraphicFramePr>
        <p:xfrm>
          <a:off x="6633260" y="1480344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Google Shape;302;p23">
            <a:extLst>
              <a:ext uri="{FF2B5EF4-FFF2-40B4-BE49-F238E27FC236}">
                <a16:creationId xmlns:a16="http://schemas.microsoft.com/office/drawing/2014/main" id="{23CC67B2-E538-D844-88B4-BBDA2B6421E5}"/>
              </a:ext>
            </a:extLst>
          </p:cNvPr>
          <p:cNvSpPr txBox="1"/>
          <p:nvPr/>
        </p:nvSpPr>
        <p:spPr>
          <a:xfrm rot="-5400000">
            <a:off x="5971447" y="1737807"/>
            <a:ext cx="7353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Vertical</a:t>
            </a:r>
            <a:endParaRPr/>
          </a:p>
        </p:txBody>
      </p:sp>
      <p:graphicFrame>
        <p:nvGraphicFramePr>
          <p:cNvPr id="42" name="Google Shape;289;p23">
            <a:extLst>
              <a:ext uri="{FF2B5EF4-FFF2-40B4-BE49-F238E27FC236}">
                <a16:creationId xmlns:a16="http://schemas.microsoft.com/office/drawing/2014/main" id="{5BE109DE-1D2B-2048-A087-AFC39F5DA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108114"/>
              </p:ext>
            </p:extLst>
          </p:nvPr>
        </p:nvGraphicFramePr>
        <p:xfrm>
          <a:off x="760484" y="4289276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dirty="0"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Calibri"/>
                        </a:rPr>
                        <a:t>-1</a:t>
                      </a:r>
                      <a:endParaRPr dirty="0"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Calibri"/>
                        </a:rPr>
                        <a:t>0</a:t>
                      </a:r>
                      <a:endParaRPr dirty="0"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Calibri"/>
                        </a:rPr>
                        <a:t>0</a:t>
                      </a:r>
                      <a:endParaRPr dirty="0"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Calibri"/>
                        </a:rPr>
                        <a:t>0</a:t>
                      </a:r>
                      <a:endParaRPr dirty="0"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Calibri"/>
                        </a:rPr>
                        <a:t>1</a:t>
                      </a:r>
                      <a:endParaRPr dirty="0"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dirty="0"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Calibri"/>
                        </a:rPr>
                        <a:t>1</a:t>
                      </a:r>
                      <a:endParaRPr dirty="0"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" name="Google Shape;290;p23">
            <a:extLst>
              <a:ext uri="{FF2B5EF4-FFF2-40B4-BE49-F238E27FC236}">
                <a16:creationId xmlns:a16="http://schemas.microsoft.com/office/drawing/2014/main" id="{1BFF8AF7-C94A-C845-B204-C66F653ABE07}"/>
              </a:ext>
            </a:extLst>
          </p:cNvPr>
          <p:cNvSpPr txBox="1"/>
          <p:nvPr/>
        </p:nvSpPr>
        <p:spPr>
          <a:xfrm rot="-5400000">
            <a:off x="-64881" y="4567666"/>
            <a:ext cx="10965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Prewitt</a:t>
            </a:r>
            <a:r>
              <a:rPr lang="fi-FI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i-FI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</a:t>
            </a:r>
            <a:endParaRPr dirty="0"/>
          </a:p>
        </p:txBody>
      </p:sp>
      <p:graphicFrame>
        <p:nvGraphicFramePr>
          <p:cNvPr id="44" name="Google Shape;292;p23">
            <a:extLst>
              <a:ext uri="{FF2B5EF4-FFF2-40B4-BE49-F238E27FC236}">
                <a16:creationId xmlns:a16="http://schemas.microsoft.com/office/drawing/2014/main" id="{45B953FF-193F-5747-BE5D-9A08B2D44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59798"/>
              </p:ext>
            </p:extLst>
          </p:nvPr>
        </p:nvGraphicFramePr>
        <p:xfrm>
          <a:off x="3696872" y="4289276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dirty="0"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Calibri"/>
                        </a:rPr>
                        <a:t>0</a:t>
                      </a:r>
                      <a:endParaRPr dirty="0"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dirty="0"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Calibri"/>
                        </a:rPr>
                        <a:t>0</a:t>
                      </a:r>
                      <a:endParaRPr dirty="0"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dirty="0"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cs typeface="Calibri"/>
                          <a:sym typeface="Calibri"/>
                        </a:rPr>
                        <a:t>0</a:t>
                      </a:r>
                      <a:endParaRPr dirty="0"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 cap="none" dirty="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dirty="0"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" name="Google Shape;293;p23">
            <a:extLst>
              <a:ext uri="{FF2B5EF4-FFF2-40B4-BE49-F238E27FC236}">
                <a16:creationId xmlns:a16="http://schemas.microsoft.com/office/drawing/2014/main" id="{2734B04F-52CB-C047-88B5-CD49CE1B3D63}"/>
              </a:ext>
            </a:extLst>
          </p:cNvPr>
          <p:cNvSpPr txBox="1"/>
          <p:nvPr/>
        </p:nvSpPr>
        <p:spPr>
          <a:xfrm rot="-5400000">
            <a:off x="2871507" y="4567666"/>
            <a:ext cx="10965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Prewitt</a:t>
            </a:r>
            <a:r>
              <a:rPr lang="fr-FR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vertical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363;p26">
            <a:extLst>
              <a:ext uri="{FF2B5EF4-FFF2-40B4-BE49-F238E27FC236}">
                <a16:creationId xmlns:a16="http://schemas.microsoft.com/office/drawing/2014/main" id="{D959B4F5-47BE-BB41-942D-23580F732F86}"/>
              </a:ext>
            </a:extLst>
          </p:cNvPr>
          <p:cNvGrpSpPr/>
          <p:nvPr/>
        </p:nvGrpSpPr>
        <p:grpSpPr>
          <a:xfrm>
            <a:off x="5232500" y="5544102"/>
            <a:ext cx="3454300" cy="412173"/>
            <a:chOff x="1916402" y="4023317"/>
            <a:chExt cx="3454300" cy="412173"/>
          </a:xfrm>
        </p:grpSpPr>
        <p:grpSp>
          <p:nvGrpSpPr>
            <p:cNvPr id="47" name="Google Shape;364;p26">
              <a:extLst>
                <a:ext uri="{FF2B5EF4-FFF2-40B4-BE49-F238E27FC236}">
                  <a16:creationId xmlns:a16="http://schemas.microsoft.com/office/drawing/2014/main" id="{0E0A4ACC-F8B8-CE47-9DD5-35D6DAA1D550}"/>
                </a:ext>
              </a:extLst>
            </p:cNvPr>
            <p:cNvGrpSpPr/>
            <p:nvPr/>
          </p:nvGrpSpPr>
          <p:grpSpPr>
            <a:xfrm>
              <a:off x="1916402" y="4023317"/>
              <a:ext cx="3454300" cy="412173"/>
              <a:chOff x="1501321" y="4432998"/>
              <a:chExt cx="3454300" cy="530972"/>
            </a:xfrm>
          </p:grpSpPr>
          <p:sp>
            <p:nvSpPr>
              <p:cNvPr id="49" name="Google Shape;365;p26">
                <a:extLst>
                  <a:ext uri="{FF2B5EF4-FFF2-40B4-BE49-F238E27FC236}">
                    <a16:creationId xmlns:a16="http://schemas.microsoft.com/office/drawing/2014/main" id="{F627082F-1B96-C241-BCF4-27FB6FB536D3}"/>
                  </a:ext>
                </a:extLst>
              </p:cNvPr>
              <p:cNvSpPr/>
              <p:nvPr/>
            </p:nvSpPr>
            <p:spPr>
              <a:xfrm>
                <a:off x="1501321" y="4432998"/>
                <a:ext cx="3402269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366;p26">
                <a:extLst>
                  <a:ext uri="{FF2B5EF4-FFF2-40B4-BE49-F238E27FC236}">
                    <a16:creationId xmlns:a16="http://schemas.microsoft.com/office/drawing/2014/main" id="{15F85C8F-3F3B-BC4C-A832-7B48D9C1D231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Images/3-cat.tif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8" name="Google Shape;367;p26">
              <a:extLst>
                <a:ext uri="{FF2B5EF4-FFF2-40B4-BE49-F238E27FC236}">
                  <a16:creationId xmlns:a16="http://schemas.microsoft.com/office/drawing/2014/main" id="{2F144634-2DC8-C04D-B8FB-D46D988778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Output matrix">
            <a:extLst>
              <a:ext uri="{FF2B5EF4-FFF2-40B4-BE49-F238E27FC236}">
                <a16:creationId xmlns:a16="http://schemas.microsoft.com/office/drawing/2014/main" id="{51D62507-26CC-4843-9975-36F706D60D67}"/>
              </a:ext>
            </a:extLst>
          </p:cNvPr>
          <p:cNvSpPr txBox="1"/>
          <p:nvPr/>
        </p:nvSpPr>
        <p:spPr>
          <a:xfrm>
            <a:off x="5239084" y="4296966"/>
            <a:ext cx="3144115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>
            <a:lvl1pPr defTabSz="257047">
              <a:defRPr sz="3520"/>
            </a:lvl1pPr>
          </a:lstStyle>
          <a:p>
            <a:r>
              <a:rPr lang="fi-FI" sz="2475" dirty="0" err="1"/>
              <a:t>Try</a:t>
            </a:r>
            <a:r>
              <a:rPr lang="fi-FI" sz="2475" dirty="0"/>
              <a:t> </a:t>
            </a:r>
            <a:r>
              <a:rPr lang="fi-FI" sz="2475" dirty="0" err="1"/>
              <a:t>your</a:t>
            </a:r>
            <a:r>
              <a:rPr lang="fi-FI" sz="2475" dirty="0"/>
              <a:t> </a:t>
            </a:r>
            <a:r>
              <a:rPr lang="fi-FI" sz="2475" dirty="0" err="1"/>
              <a:t>own</a:t>
            </a:r>
            <a:r>
              <a:rPr lang="fi-FI" sz="2475" dirty="0"/>
              <a:t> </a:t>
            </a:r>
            <a:r>
              <a:rPr lang="fi-FI" sz="2475" dirty="0" err="1"/>
              <a:t>filter</a:t>
            </a:r>
            <a:endParaRPr sz="2475" dirty="0"/>
          </a:p>
        </p:txBody>
      </p:sp>
    </p:spTree>
    <p:extLst>
      <p:ext uri="{BB962C8B-B14F-4D97-AF65-F5344CB8AC3E}">
        <p14:creationId xmlns:p14="http://schemas.microsoft.com/office/powerpoint/2010/main" val="150255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filters- The effect of kernel size and shape on final image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24</a:t>
            </a:fld>
            <a:endParaRPr lang="en-GB"/>
          </a:p>
        </p:txBody>
      </p:sp>
      <p:grpSp>
        <p:nvGrpSpPr>
          <p:cNvPr id="46" name="Google Shape;363;p26">
            <a:extLst>
              <a:ext uri="{FF2B5EF4-FFF2-40B4-BE49-F238E27FC236}">
                <a16:creationId xmlns:a16="http://schemas.microsoft.com/office/drawing/2014/main" id="{D959B4F5-47BE-BB41-942D-23580F732F86}"/>
              </a:ext>
            </a:extLst>
          </p:cNvPr>
          <p:cNvGrpSpPr/>
          <p:nvPr/>
        </p:nvGrpSpPr>
        <p:grpSpPr>
          <a:xfrm>
            <a:off x="5232500" y="5544102"/>
            <a:ext cx="3454300" cy="412173"/>
            <a:chOff x="1916402" y="4023317"/>
            <a:chExt cx="3454300" cy="412173"/>
          </a:xfrm>
        </p:grpSpPr>
        <p:grpSp>
          <p:nvGrpSpPr>
            <p:cNvPr id="47" name="Google Shape;364;p26">
              <a:extLst>
                <a:ext uri="{FF2B5EF4-FFF2-40B4-BE49-F238E27FC236}">
                  <a16:creationId xmlns:a16="http://schemas.microsoft.com/office/drawing/2014/main" id="{0E0A4ACC-F8B8-CE47-9DD5-35D6DAA1D550}"/>
                </a:ext>
              </a:extLst>
            </p:cNvPr>
            <p:cNvGrpSpPr/>
            <p:nvPr/>
          </p:nvGrpSpPr>
          <p:grpSpPr>
            <a:xfrm>
              <a:off x="1916402" y="4023317"/>
              <a:ext cx="3454300" cy="412173"/>
              <a:chOff x="1501321" y="4432998"/>
              <a:chExt cx="3454300" cy="530972"/>
            </a:xfrm>
          </p:grpSpPr>
          <p:sp>
            <p:nvSpPr>
              <p:cNvPr id="49" name="Google Shape;365;p26">
                <a:extLst>
                  <a:ext uri="{FF2B5EF4-FFF2-40B4-BE49-F238E27FC236}">
                    <a16:creationId xmlns:a16="http://schemas.microsoft.com/office/drawing/2014/main" id="{F627082F-1B96-C241-BCF4-27FB6FB536D3}"/>
                  </a:ext>
                </a:extLst>
              </p:cNvPr>
              <p:cNvSpPr/>
              <p:nvPr/>
            </p:nvSpPr>
            <p:spPr>
              <a:xfrm>
                <a:off x="1501321" y="4432998"/>
                <a:ext cx="3402269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366;p26">
                <a:extLst>
                  <a:ext uri="{FF2B5EF4-FFF2-40B4-BE49-F238E27FC236}">
                    <a16:creationId xmlns:a16="http://schemas.microsoft.com/office/drawing/2014/main" id="{15F85C8F-3F3B-BC4C-A832-7B48D9C1D231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Images/3-cat.tif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8" name="Google Shape;367;p26">
              <a:extLst>
                <a:ext uri="{FF2B5EF4-FFF2-40B4-BE49-F238E27FC236}">
                  <a16:creationId xmlns:a16="http://schemas.microsoft.com/office/drawing/2014/main" id="{2F144634-2DC8-C04D-B8FB-D46D988778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475;p29">
            <a:extLst>
              <a:ext uri="{FF2B5EF4-FFF2-40B4-BE49-F238E27FC236}">
                <a16:creationId xmlns:a16="http://schemas.microsoft.com/office/drawing/2014/main" id="{9E7E1CDA-2047-4445-A115-5E8D04ECCA13}"/>
              </a:ext>
            </a:extLst>
          </p:cNvPr>
          <p:cNvSpPr txBox="1"/>
          <p:nvPr/>
        </p:nvSpPr>
        <p:spPr>
          <a:xfrm rot="-5400000">
            <a:off x="4830857" y="1675678"/>
            <a:ext cx="6920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Square</a:t>
            </a:r>
            <a:endParaRPr/>
          </a:p>
        </p:txBody>
      </p:sp>
      <p:sp>
        <p:nvSpPr>
          <p:cNvPr id="52" name="Google Shape;476;p29">
            <a:extLst>
              <a:ext uri="{FF2B5EF4-FFF2-40B4-BE49-F238E27FC236}">
                <a16:creationId xmlns:a16="http://schemas.microsoft.com/office/drawing/2014/main" id="{C9DE8CDB-FF3E-0544-BA99-CFCE16EDDEAA}"/>
              </a:ext>
            </a:extLst>
          </p:cNvPr>
          <p:cNvSpPr txBox="1"/>
          <p:nvPr/>
        </p:nvSpPr>
        <p:spPr>
          <a:xfrm rot="-5400000">
            <a:off x="4751925" y="3100569"/>
            <a:ext cx="84991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Diamond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477;p29">
            <a:extLst>
              <a:ext uri="{FF2B5EF4-FFF2-40B4-BE49-F238E27FC236}">
                <a16:creationId xmlns:a16="http://schemas.microsoft.com/office/drawing/2014/main" id="{63A04149-B80F-5947-88A7-726C5F6A682F}"/>
              </a:ext>
            </a:extLst>
          </p:cNvPr>
          <p:cNvSpPr txBox="1"/>
          <p:nvPr/>
        </p:nvSpPr>
        <p:spPr>
          <a:xfrm rot="-5400000">
            <a:off x="2018135" y="1683969"/>
            <a:ext cx="4459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</a:t>
            </a:r>
            <a:endParaRPr/>
          </a:p>
        </p:txBody>
      </p:sp>
      <p:sp>
        <p:nvSpPr>
          <p:cNvPr id="54" name="Google Shape;478;p29">
            <a:extLst>
              <a:ext uri="{FF2B5EF4-FFF2-40B4-BE49-F238E27FC236}">
                <a16:creationId xmlns:a16="http://schemas.microsoft.com/office/drawing/2014/main" id="{6B35A0FC-B11E-1541-9FFE-6E82027E86BD}"/>
              </a:ext>
            </a:extLst>
          </p:cNvPr>
          <p:cNvSpPr txBox="1"/>
          <p:nvPr/>
        </p:nvSpPr>
        <p:spPr>
          <a:xfrm rot="-5400000">
            <a:off x="2012194" y="3087933"/>
            <a:ext cx="4459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/>
          </a:p>
        </p:txBody>
      </p:sp>
      <p:sp>
        <p:nvSpPr>
          <p:cNvPr id="57" name="Google Shape;480;p29">
            <a:extLst>
              <a:ext uri="{FF2B5EF4-FFF2-40B4-BE49-F238E27FC236}">
                <a16:creationId xmlns:a16="http://schemas.microsoft.com/office/drawing/2014/main" id="{70C6B8E7-2C31-2746-B057-07F551647A11}"/>
              </a:ext>
            </a:extLst>
          </p:cNvPr>
          <p:cNvSpPr txBox="1"/>
          <p:nvPr/>
        </p:nvSpPr>
        <p:spPr>
          <a:xfrm rot="-5400000">
            <a:off x="4882281" y="4508623"/>
            <a:ext cx="589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Circle</a:t>
            </a:r>
            <a:endParaRPr/>
          </a:p>
        </p:txBody>
      </p:sp>
      <p:graphicFrame>
        <p:nvGraphicFramePr>
          <p:cNvPr id="58" name="Google Shape;481;p29">
            <a:extLst>
              <a:ext uri="{FF2B5EF4-FFF2-40B4-BE49-F238E27FC236}">
                <a16:creationId xmlns:a16="http://schemas.microsoft.com/office/drawing/2014/main" id="{A3E29FA1-A258-7646-A4C7-65267588C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68798"/>
              </p:ext>
            </p:extLst>
          </p:nvPr>
        </p:nvGraphicFramePr>
        <p:xfrm>
          <a:off x="2550314" y="1274788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2375" marR="2375" marT="237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Google Shape;483;p29">
            <a:extLst>
              <a:ext uri="{FF2B5EF4-FFF2-40B4-BE49-F238E27FC236}">
                <a16:creationId xmlns:a16="http://schemas.microsoft.com/office/drawing/2014/main" id="{6BFB385C-31DB-DA4D-AC46-0D19F27D2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668935"/>
              </p:ext>
            </p:extLst>
          </p:nvPr>
        </p:nvGraphicFramePr>
        <p:xfrm>
          <a:off x="2529320" y="2703895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2" name="Google Shape;485;p29">
            <a:extLst>
              <a:ext uri="{FF2B5EF4-FFF2-40B4-BE49-F238E27FC236}">
                <a16:creationId xmlns:a16="http://schemas.microsoft.com/office/drawing/2014/main" id="{2C426E55-3EEE-6C4D-B4ED-9115C5BB1FE9}"/>
              </a:ext>
            </a:extLst>
          </p:cNvPr>
          <p:cNvSpPr txBox="1"/>
          <p:nvPr/>
        </p:nvSpPr>
        <p:spPr>
          <a:xfrm rot="-5400000">
            <a:off x="2018136" y="4494657"/>
            <a:ext cx="4459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7x7</a:t>
            </a:r>
            <a:endParaRPr/>
          </a:p>
        </p:txBody>
      </p:sp>
      <p:graphicFrame>
        <p:nvGraphicFramePr>
          <p:cNvPr id="63" name="Google Shape;486;p29">
            <a:extLst>
              <a:ext uri="{FF2B5EF4-FFF2-40B4-BE49-F238E27FC236}">
                <a16:creationId xmlns:a16="http://schemas.microsoft.com/office/drawing/2014/main" id="{E835478F-F42F-0046-9058-2C3612254C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3418496"/>
              </p:ext>
            </p:extLst>
          </p:nvPr>
        </p:nvGraphicFramePr>
        <p:xfrm>
          <a:off x="2529320" y="4119909"/>
          <a:ext cx="1079925" cy="10799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4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025" marR="1025" marT="10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5" name="Google Shape;488;p29">
            <a:extLst>
              <a:ext uri="{FF2B5EF4-FFF2-40B4-BE49-F238E27FC236}">
                <a16:creationId xmlns:a16="http://schemas.microsoft.com/office/drawing/2014/main" id="{1DF32CAA-DAF1-884B-9DE5-BE70F9F39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633031"/>
              </p:ext>
            </p:extLst>
          </p:nvPr>
        </p:nvGraphicFramePr>
        <p:xfrm>
          <a:off x="5443671" y="1288076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6" name="Google Shape;489;p29">
            <a:extLst>
              <a:ext uri="{FF2B5EF4-FFF2-40B4-BE49-F238E27FC236}">
                <a16:creationId xmlns:a16="http://schemas.microsoft.com/office/drawing/2014/main" id="{170EA7D9-1318-CE41-8654-F7CD00EDDA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559561"/>
              </p:ext>
            </p:extLst>
          </p:nvPr>
        </p:nvGraphicFramePr>
        <p:xfrm>
          <a:off x="5443671" y="2690326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7" name="Google Shape;490;p29">
            <a:extLst>
              <a:ext uri="{FF2B5EF4-FFF2-40B4-BE49-F238E27FC236}">
                <a16:creationId xmlns:a16="http://schemas.microsoft.com/office/drawing/2014/main" id="{9212C87C-2F4D-A540-A3B3-902576291A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3619909"/>
              </p:ext>
            </p:extLst>
          </p:nvPr>
        </p:nvGraphicFramePr>
        <p:xfrm>
          <a:off x="5443671" y="4122595"/>
          <a:ext cx="1080000" cy="108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C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800" b="0" i="0" u="none" strike="noStrik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1425" marR="1425" marT="14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1" name="Google Shape;494;p29">
            <a:extLst>
              <a:ext uri="{FF2B5EF4-FFF2-40B4-BE49-F238E27FC236}">
                <a16:creationId xmlns:a16="http://schemas.microsoft.com/office/drawing/2014/main" id="{319E8AC3-FB9E-0B45-9639-AF67F102FF40}"/>
              </a:ext>
            </a:extLst>
          </p:cNvPr>
          <p:cNvSpPr/>
          <p:nvPr/>
        </p:nvSpPr>
        <p:spPr>
          <a:xfrm>
            <a:off x="5025035" y="1686011"/>
            <a:ext cx="303692" cy="303692"/>
          </a:xfrm>
          <a:prstGeom prst="rect">
            <a:avLst/>
          </a:prstGeom>
          <a:solidFill>
            <a:srgbClr val="A5A5A5">
              <a:alpha val="5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495;p29">
            <a:extLst>
              <a:ext uri="{FF2B5EF4-FFF2-40B4-BE49-F238E27FC236}">
                <a16:creationId xmlns:a16="http://schemas.microsoft.com/office/drawing/2014/main" id="{1EE4511D-9577-3749-8510-C5DE2EF59B50}"/>
              </a:ext>
            </a:extLst>
          </p:cNvPr>
          <p:cNvSpPr/>
          <p:nvPr/>
        </p:nvSpPr>
        <p:spPr>
          <a:xfrm rot="2700000">
            <a:off x="5025035" y="3081739"/>
            <a:ext cx="303692" cy="303692"/>
          </a:xfrm>
          <a:prstGeom prst="rect">
            <a:avLst/>
          </a:prstGeom>
          <a:solidFill>
            <a:srgbClr val="A5A5A5">
              <a:alpha val="5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496;p29">
            <a:extLst>
              <a:ext uri="{FF2B5EF4-FFF2-40B4-BE49-F238E27FC236}">
                <a16:creationId xmlns:a16="http://schemas.microsoft.com/office/drawing/2014/main" id="{22896325-146E-2B4F-B82C-936DEBA70B18}"/>
              </a:ext>
            </a:extLst>
          </p:cNvPr>
          <p:cNvSpPr/>
          <p:nvPr/>
        </p:nvSpPr>
        <p:spPr>
          <a:xfrm>
            <a:off x="5024734" y="4503155"/>
            <a:ext cx="304294" cy="304294"/>
          </a:xfrm>
          <a:prstGeom prst="ellipse">
            <a:avLst/>
          </a:prstGeom>
          <a:solidFill>
            <a:srgbClr val="A5A5A5">
              <a:alpha val="5568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99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the lecture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25</a:t>
            </a:fld>
            <a:endParaRPr lang="en-GB"/>
          </a:p>
        </p:txBody>
      </p:sp>
      <p:sp>
        <p:nvSpPr>
          <p:cNvPr id="32" name="Google Shape;228;p21">
            <a:extLst>
              <a:ext uri="{FF2B5EF4-FFF2-40B4-BE49-F238E27FC236}">
                <a16:creationId xmlns:a16="http://schemas.microsoft.com/office/drawing/2014/main" id="{E4E1C979-E1CB-FD40-9C48-50A9CBC165AE}"/>
              </a:ext>
            </a:extLst>
          </p:cNvPr>
          <p:cNvSpPr/>
          <p:nvPr/>
        </p:nvSpPr>
        <p:spPr>
          <a:xfrm>
            <a:off x="461467" y="1415921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29;p21">
            <a:extLst>
              <a:ext uri="{FF2B5EF4-FFF2-40B4-BE49-F238E27FC236}">
                <a16:creationId xmlns:a16="http://schemas.microsoft.com/office/drawing/2014/main" id="{9C91A4E5-6EAD-914B-9819-D48C3D216122}"/>
              </a:ext>
            </a:extLst>
          </p:cNvPr>
          <p:cNvSpPr txBox="1"/>
          <p:nvPr/>
        </p:nvSpPr>
        <p:spPr>
          <a:xfrm>
            <a:off x="789767" y="1415921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35" name="Google Shape;230;p21">
            <a:extLst>
              <a:ext uri="{FF2B5EF4-FFF2-40B4-BE49-F238E27FC236}">
                <a16:creationId xmlns:a16="http://schemas.microsoft.com/office/drawing/2014/main" id="{FF541157-CA20-EB4C-8A36-426A06CF4539}"/>
              </a:ext>
            </a:extLst>
          </p:cNvPr>
          <p:cNvSpPr/>
          <p:nvPr/>
        </p:nvSpPr>
        <p:spPr>
          <a:xfrm>
            <a:off x="1889572" y="1471732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31;p21">
            <a:extLst>
              <a:ext uri="{FF2B5EF4-FFF2-40B4-BE49-F238E27FC236}">
                <a16:creationId xmlns:a16="http://schemas.microsoft.com/office/drawing/2014/main" id="{C25CBA1A-3220-8240-BA99-988C0358046D}"/>
              </a:ext>
            </a:extLst>
          </p:cNvPr>
          <p:cNvSpPr txBox="1"/>
          <p:nvPr/>
        </p:nvSpPr>
        <p:spPr>
          <a:xfrm>
            <a:off x="2162061" y="1471732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dirty="0"/>
          </a:p>
        </p:txBody>
      </p:sp>
      <p:sp>
        <p:nvSpPr>
          <p:cNvPr id="37" name="Google Shape;232;p21">
            <a:extLst>
              <a:ext uri="{FF2B5EF4-FFF2-40B4-BE49-F238E27FC236}">
                <a16:creationId xmlns:a16="http://schemas.microsoft.com/office/drawing/2014/main" id="{470DAF24-A969-4848-AEBE-5A28F319452D}"/>
              </a:ext>
            </a:extLst>
          </p:cNvPr>
          <p:cNvSpPr/>
          <p:nvPr/>
        </p:nvSpPr>
        <p:spPr>
          <a:xfrm>
            <a:off x="5190858" y="1471732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33;p21">
            <a:extLst>
              <a:ext uri="{FF2B5EF4-FFF2-40B4-BE49-F238E27FC236}">
                <a16:creationId xmlns:a16="http://schemas.microsoft.com/office/drawing/2014/main" id="{BF92335C-16CD-CB4D-89DE-DB53224BE52F}"/>
              </a:ext>
            </a:extLst>
          </p:cNvPr>
          <p:cNvSpPr txBox="1"/>
          <p:nvPr/>
        </p:nvSpPr>
        <p:spPr>
          <a:xfrm>
            <a:off x="5463347" y="1632152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ImageJ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Fiji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convolve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43" name="Google Shape;228;p21">
            <a:extLst>
              <a:ext uri="{FF2B5EF4-FFF2-40B4-BE49-F238E27FC236}">
                <a16:creationId xmlns:a16="http://schemas.microsoft.com/office/drawing/2014/main" id="{5625A6F2-D316-AB45-8840-93DEC9713EBB}"/>
              </a:ext>
            </a:extLst>
          </p:cNvPr>
          <p:cNvSpPr/>
          <p:nvPr/>
        </p:nvSpPr>
        <p:spPr>
          <a:xfrm>
            <a:off x="457200" y="2188692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29;p21">
            <a:extLst>
              <a:ext uri="{FF2B5EF4-FFF2-40B4-BE49-F238E27FC236}">
                <a16:creationId xmlns:a16="http://schemas.microsoft.com/office/drawing/2014/main" id="{248EF5EC-2DA1-0546-9085-FBE3672E8587}"/>
              </a:ext>
            </a:extLst>
          </p:cNvPr>
          <p:cNvSpPr txBox="1"/>
          <p:nvPr/>
        </p:nvSpPr>
        <p:spPr>
          <a:xfrm>
            <a:off x="785500" y="2188692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71" name="Google Shape;230;p21">
            <a:extLst>
              <a:ext uri="{FF2B5EF4-FFF2-40B4-BE49-F238E27FC236}">
                <a16:creationId xmlns:a16="http://schemas.microsoft.com/office/drawing/2014/main" id="{108FFC0B-8945-7649-A6FD-4BF9C3817529}"/>
              </a:ext>
            </a:extLst>
          </p:cNvPr>
          <p:cNvSpPr/>
          <p:nvPr/>
        </p:nvSpPr>
        <p:spPr>
          <a:xfrm>
            <a:off x="1885305" y="2244503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231;p21">
            <a:extLst>
              <a:ext uri="{FF2B5EF4-FFF2-40B4-BE49-F238E27FC236}">
                <a16:creationId xmlns:a16="http://schemas.microsoft.com/office/drawing/2014/main" id="{21157D22-D8B2-B947-8D2F-8382897B6BBF}"/>
              </a:ext>
            </a:extLst>
          </p:cNvPr>
          <p:cNvSpPr txBox="1"/>
          <p:nvPr/>
        </p:nvSpPr>
        <p:spPr>
          <a:xfrm>
            <a:off x="2157794" y="2244503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RANK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dirty="0"/>
          </a:p>
        </p:txBody>
      </p:sp>
      <p:sp>
        <p:nvSpPr>
          <p:cNvPr id="73" name="Google Shape;232;p21">
            <a:extLst>
              <a:ext uri="{FF2B5EF4-FFF2-40B4-BE49-F238E27FC236}">
                <a16:creationId xmlns:a16="http://schemas.microsoft.com/office/drawing/2014/main" id="{177EB83A-A50E-4249-98AF-CC4FEF1E15FB}"/>
              </a:ext>
            </a:extLst>
          </p:cNvPr>
          <p:cNvSpPr/>
          <p:nvPr/>
        </p:nvSpPr>
        <p:spPr>
          <a:xfrm>
            <a:off x="5186591" y="2244503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233;p21">
            <a:extLst>
              <a:ext uri="{FF2B5EF4-FFF2-40B4-BE49-F238E27FC236}">
                <a16:creationId xmlns:a16="http://schemas.microsoft.com/office/drawing/2014/main" id="{4533E48A-08FB-354E-8DAE-A71E1567F6D4}"/>
              </a:ext>
            </a:extLst>
          </p:cNvPr>
          <p:cNvSpPr txBox="1"/>
          <p:nvPr/>
        </p:nvSpPr>
        <p:spPr>
          <a:xfrm>
            <a:off x="5459080" y="2369754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ImageJ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Fiji RANK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224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RANK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26</a:t>
            </a:fld>
            <a:endParaRPr lang="en-GB"/>
          </a:p>
        </p:txBody>
      </p:sp>
      <p:graphicFrame>
        <p:nvGraphicFramePr>
          <p:cNvPr id="25" name="Table">
            <a:extLst>
              <a:ext uri="{FF2B5EF4-FFF2-40B4-BE49-F238E27FC236}">
                <a16:creationId xmlns:a16="http://schemas.microsoft.com/office/drawing/2014/main" id="{EB4D58DB-5CCA-0A4B-92A6-333AD809C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672405"/>
              </p:ext>
            </p:extLst>
          </p:nvPr>
        </p:nvGraphicFramePr>
        <p:xfrm>
          <a:off x="600424" y="2023742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Simple image matrix">
            <a:extLst>
              <a:ext uri="{FF2B5EF4-FFF2-40B4-BE49-F238E27FC236}">
                <a16:creationId xmlns:a16="http://schemas.microsoft.com/office/drawing/2014/main" id="{A4D4B08C-DCFA-F749-B31D-EE1FEF3BBC8B}"/>
              </a:ext>
            </a:extLst>
          </p:cNvPr>
          <p:cNvSpPr txBox="1"/>
          <p:nvPr/>
        </p:nvSpPr>
        <p:spPr>
          <a:xfrm>
            <a:off x="750269" y="1123377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 dirty="0"/>
              <a:t>Simple image matrix</a:t>
            </a:r>
          </a:p>
        </p:txBody>
      </p:sp>
      <p:sp>
        <p:nvSpPr>
          <p:cNvPr id="27" name="Output matrix">
            <a:extLst>
              <a:ext uri="{FF2B5EF4-FFF2-40B4-BE49-F238E27FC236}">
                <a16:creationId xmlns:a16="http://schemas.microsoft.com/office/drawing/2014/main" id="{93BFBEC1-ED48-B744-9113-B50AEA4ACB42}"/>
              </a:ext>
            </a:extLst>
          </p:cNvPr>
          <p:cNvSpPr txBox="1"/>
          <p:nvPr/>
        </p:nvSpPr>
        <p:spPr>
          <a:xfrm>
            <a:off x="5405231" y="109011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 dirty="0"/>
              <a:t>Output matrix</a:t>
            </a:r>
          </a:p>
        </p:txBody>
      </p:sp>
      <p:graphicFrame>
        <p:nvGraphicFramePr>
          <p:cNvPr id="28" name="Table">
            <a:extLst>
              <a:ext uri="{FF2B5EF4-FFF2-40B4-BE49-F238E27FC236}">
                <a16:creationId xmlns:a16="http://schemas.microsoft.com/office/drawing/2014/main" id="{E9264E4F-5EF8-9D43-9FC8-AA9806606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185444"/>
              </p:ext>
            </p:extLst>
          </p:nvPr>
        </p:nvGraphicFramePr>
        <p:xfrm>
          <a:off x="4256368" y="1783288"/>
          <a:ext cx="1781016" cy="195467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9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40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467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467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">
            <a:extLst>
              <a:ext uri="{FF2B5EF4-FFF2-40B4-BE49-F238E27FC236}">
                <a16:creationId xmlns:a16="http://schemas.microsoft.com/office/drawing/2014/main" id="{5DC3F521-2B75-224F-AAF0-534C699A1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6431372"/>
              </p:ext>
            </p:extLst>
          </p:nvPr>
        </p:nvGraphicFramePr>
        <p:xfrm>
          <a:off x="6647876" y="1773530"/>
          <a:ext cx="1781016" cy="195467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9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40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467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467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Table">
            <a:extLst>
              <a:ext uri="{FF2B5EF4-FFF2-40B4-BE49-F238E27FC236}">
                <a16:creationId xmlns:a16="http://schemas.microsoft.com/office/drawing/2014/main" id="{779C379C-5CA3-9242-A0AF-64050752E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806079"/>
              </p:ext>
            </p:extLst>
          </p:nvPr>
        </p:nvGraphicFramePr>
        <p:xfrm>
          <a:off x="5405231" y="4150965"/>
          <a:ext cx="1781016" cy="195467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93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405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467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467"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  <a:endParaRPr sz="13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039" marR="63039" marT="31520" marB="315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2" name="Google Shape;364;p26">
            <a:extLst>
              <a:ext uri="{FF2B5EF4-FFF2-40B4-BE49-F238E27FC236}">
                <a16:creationId xmlns:a16="http://schemas.microsoft.com/office/drawing/2014/main" id="{5B053361-41EE-824E-BF0F-10990737C718}"/>
              </a:ext>
            </a:extLst>
          </p:cNvPr>
          <p:cNvGrpSpPr/>
          <p:nvPr/>
        </p:nvGrpSpPr>
        <p:grpSpPr>
          <a:xfrm>
            <a:off x="814684" y="5715523"/>
            <a:ext cx="3454300" cy="412173"/>
            <a:chOff x="1501321" y="4432998"/>
            <a:chExt cx="3454300" cy="530972"/>
          </a:xfrm>
        </p:grpSpPr>
        <p:sp>
          <p:nvSpPr>
            <p:cNvPr id="34" name="Google Shape;365;p26">
              <a:extLst>
                <a:ext uri="{FF2B5EF4-FFF2-40B4-BE49-F238E27FC236}">
                  <a16:creationId xmlns:a16="http://schemas.microsoft.com/office/drawing/2014/main" id="{A1EB197F-E94D-0A48-955B-65279C2CC0A8}"/>
                </a:ext>
              </a:extLst>
            </p:cNvPr>
            <p:cNvSpPr/>
            <p:nvPr/>
          </p:nvSpPr>
          <p:spPr>
            <a:xfrm>
              <a:off x="1501321" y="4432998"/>
              <a:ext cx="3402269" cy="530969"/>
            </a:xfrm>
            <a:prstGeom prst="chevron">
              <a:avLst>
                <a:gd name="adj" fmla="val 50000"/>
              </a:avLst>
            </a:prstGeom>
            <a:solidFill>
              <a:srgbClr val="FBDCCE">
                <a:alpha val="89803"/>
              </a:srgbClr>
            </a:solidFill>
            <a:ln w="9525" cap="flat" cmpd="sng">
              <a:solidFill>
                <a:srgbClr val="F6D5C7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66;p26">
              <a:extLst>
                <a:ext uri="{FF2B5EF4-FFF2-40B4-BE49-F238E27FC236}">
                  <a16:creationId xmlns:a16="http://schemas.microsoft.com/office/drawing/2014/main" id="{2818B70C-20B7-F94B-82B1-52DB0F832E7C}"/>
                </a:ext>
              </a:extLst>
            </p:cNvPr>
            <p:cNvSpPr/>
            <p:nvPr/>
          </p:nvSpPr>
          <p:spPr>
            <a:xfrm>
              <a:off x="2084321" y="4433001"/>
              <a:ext cx="2871300" cy="530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8875" rIns="0" bIns="8875" anchor="ctr" anchorCtr="0"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fr-FR"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Min, Max and </a:t>
              </a:r>
              <a:r>
                <a:rPr lang="fr-FR" sz="14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Median</a:t>
              </a:r>
              <a:r>
                <a:rPr lang="fr-FR"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fr-FR" sz="14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filters</a:t>
              </a:r>
              <a:endParaRPr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FAE10D5-7842-044A-856B-12458F6A6CE1}"/>
              </a:ext>
            </a:extLst>
          </p:cNvPr>
          <p:cNvSpPr/>
          <p:nvPr/>
        </p:nvSpPr>
        <p:spPr>
          <a:xfrm>
            <a:off x="612147" y="2023742"/>
            <a:ext cx="1955207" cy="204416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05C5E-FDE8-0C4B-84ED-ABB8D92B3EFA}"/>
              </a:ext>
            </a:extLst>
          </p:cNvPr>
          <p:cNvSpPr/>
          <p:nvPr/>
        </p:nvSpPr>
        <p:spPr>
          <a:xfrm>
            <a:off x="1260620" y="2719044"/>
            <a:ext cx="648181" cy="6776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1911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Spatial RANK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27</a:t>
            </a:fld>
            <a:endParaRPr lang="en-GB"/>
          </a:p>
        </p:txBody>
      </p:sp>
      <p:grpSp>
        <p:nvGrpSpPr>
          <p:cNvPr id="18" name="Google Shape;363;p26">
            <a:extLst>
              <a:ext uri="{FF2B5EF4-FFF2-40B4-BE49-F238E27FC236}">
                <a16:creationId xmlns:a16="http://schemas.microsoft.com/office/drawing/2014/main" id="{4E94401E-EAC5-794F-AF14-7CFFC7C16DCC}"/>
              </a:ext>
            </a:extLst>
          </p:cNvPr>
          <p:cNvGrpSpPr/>
          <p:nvPr/>
        </p:nvGrpSpPr>
        <p:grpSpPr>
          <a:xfrm>
            <a:off x="3367413" y="4320091"/>
            <a:ext cx="5558611" cy="585738"/>
            <a:chOff x="1916401" y="4023318"/>
            <a:chExt cx="3454301" cy="412174"/>
          </a:xfrm>
        </p:grpSpPr>
        <p:grpSp>
          <p:nvGrpSpPr>
            <p:cNvPr id="19" name="Google Shape;364;p26">
              <a:extLst>
                <a:ext uri="{FF2B5EF4-FFF2-40B4-BE49-F238E27FC236}">
                  <a16:creationId xmlns:a16="http://schemas.microsoft.com/office/drawing/2014/main" id="{3E6FFE41-9F9C-3F48-83F8-DB66FD5F4030}"/>
                </a:ext>
              </a:extLst>
            </p:cNvPr>
            <p:cNvGrpSpPr/>
            <p:nvPr/>
          </p:nvGrpSpPr>
          <p:grpSpPr>
            <a:xfrm>
              <a:off x="1916401" y="4023318"/>
              <a:ext cx="3454301" cy="412174"/>
              <a:chOff x="1501320" y="4432997"/>
              <a:chExt cx="3454301" cy="530973"/>
            </a:xfrm>
          </p:grpSpPr>
          <p:sp>
            <p:nvSpPr>
              <p:cNvPr id="21" name="Google Shape;365;p26">
                <a:extLst>
                  <a:ext uri="{FF2B5EF4-FFF2-40B4-BE49-F238E27FC236}">
                    <a16:creationId xmlns:a16="http://schemas.microsoft.com/office/drawing/2014/main" id="{2F674437-C7FF-A246-BD5B-A330E753A624}"/>
                  </a:ext>
                </a:extLst>
              </p:cNvPr>
              <p:cNvSpPr/>
              <p:nvPr/>
            </p:nvSpPr>
            <p:spPr>
              <a:xfrm>
                <a:off x="1501320" y="4432997"/>
                <a:ext cx="2886225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366;p26">
                <a:extLst>
                  <a:ext uri="{FF2B5EF4-FFF2-40B4-BE49-F238E27FC236}">
                    <a16:creationId xmlns:a16="http://schemas.microsoft.com/office/drawing/2014/main" id="{63AA26BC-BA1B-524E-8C9C-20F4AB04535D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6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xy_calibrated_16bit__cells_eres_noisy.tif</a:t>
                </a:r>
                <a:endParaRPr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0" name="Google Shape;367;p26">
              <a:extLst>
                <a:ext uri="{FF2B5EF4-FFF2-40B4-BE49-F238E27FC236}">
                  <a16:creationId xmlns:a16="http://schemas.microsoft.com/office/drawing/2014/main" id="{49C00A21-41DC-1244-B4C6-4A8D418F695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Simple image matrix">
            <a:extLst>
              <a:ext uri="{FF2B5EF4-FFF2-40B4-BE49-F238E27FC236}">
                <a16:creationId xmlns:a16="http://schemas.microsoft.com/office/drawing/2014/main" id="{4F0DDD5C-2259-EB4B-A81A-9544D67DE37C}"/>
              </a:ext>
            </a:extLst>
          </p:cNvPr>
          <p:cNvSpPr txBox="1"/>
          <p:nvPr/>
        </p:nvSpPr>
        <p:spPr>
          <a:xfrm>
            <a:off x="592548" y="1274788"/>
            <a:ext cx="7754283" cy="295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/>
          </a:bodyPr>
          <a:lstStyle>
            <a:lvl1pPr defTabSz="257047">
              <a:defRPr sz="3520"/>
            </a:lvl1pPr>
          </a:lstStyle>
          <a:p>
            <a:r>
              <a:rPr lang="en-US" sz="2000" dirty="0"/>
              <a:t>A mean filter reduces the intensity of the extreme values but spreads out their influence, while a small median filter is capable of removing them completely with a minimal effect upon the rest of the image.</a:t>
            </a:r>
          </a:p>
          <a:p>
            <a:endParaRPr lang="en-US" sz="2000" dirty="0"/>
          </a:p>
          <a:p>
            <a:r>
              <a:rPr lang="en-US" sz="2000" dirty="0"/>
              <a:t>Minimum and maximum filters can be used for uneven background removal.</a:t>
            </a:r>
          </a:p>
          <a:p>
            <a:endParaRPr lang="en-US" sz="2000" dirty="0"/>
          </a:p>
          <a:p>
            <a:r>
              <a:rPr lang="en-US" sz="2000" dirty="0"/>
              <a:t>Task: </a:t>
            </a:r>
            <a:r>
              <a:rPr lang="fi-FI" sz="2000" dirty="0" err="1"/>
              <a:t>Try</a:t>
            </a:r>
            <a:r>
              <a:rPr lang="fi-FI" sz="2000" dirty="0"/>
              <a:t>, </a:t>
            </a:r>
            <a:r>
              <a:rPr lang="fi-FI" sz="2000" dirty="0" err="1"/>
              <a:t>minimum</a:t>
            </a:r>
            <a:r>
              <a:rPr lang="fi-FI" sz="2000" dirty="0"/>
              <a:t>, </a:t>
            </a:r>
            <a:r>
              <a:rPr lang="fi-FI" sz="2000" dirty="0" err="1"/>
              <a:t>maximum</a:t>
            </a:r>
            <a:r>
              <a:rPr lang="fi-FI" sz="2000" dirty="0"/>
              <a:t>, </a:t>
            </a:r>
            <a:r>
              <a:rPr lang="fi-FI" sz="2000" dirty="0" err="1"/>
              <a:t>minimum</a:t>
            </a:r>
            <a:r>
              <a:rPr lang="fi-FI" sz="2000" dirty="0"/>
              <a:t> </a:t>
            </a:r>
            <a:r>
              <a:rPr lang="fi-FI" sz="2000" dirty="0" err="1"/>
              <a:t>followed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maximum</a:t>
            </a:r>
            <a:r>
              <a:rPr lang="fi-FI" sz="2000" dirty="0"/>
              <a:t>, </a:t>
            </a:r>
            <a:r>
              <a:rPr lang="fi-FI" sz="2000" dirty="0" err="1"/>
              <a:t>gaussian</a:t>
            </a:r>
            <a:r>
              <a:rPr lang="fi-FI" sz="2000" dirty="0"/>
              <a:t> </a:t>
            </a:r>
            <a:r>
              <a:rPr lang="fi-FI" sz="2000" dirty="0" err="1"/>
              <a:t>blur</a:t>
            </a:r>
            <a:r>
              <a:rPr lang="fi-FI" sz="2000" dirty="0"/>
              <a:t>, and median </a:t>
            </a:r>
            <a:r>
              <a:rPr lang="fi-FI" sz="2000" dirty="0" err="1"/>
              <a:t>filters</a:t>
            </a:r>
            <a:r>
              <a:rPr lang="fi-FI" sz="2000" dirty="0"/>
              <a:t> </a:t>
            </a:r>
            <a:r>
              <a:rPr lang="fi-FI" sz="2000" dirty="0" err="1"/>
              <a:t>with</a:t>
            </a:r>
            <a:r>
              <a:rPr lang="fi-FI" sz="2000" dirty="0"/>
              <a:t> </a:t>
            </a:r>
            <a:r>
              <a:rPr lang="fi-FI" sz="2000" dirty="0" err="1"/>
              <a:t>different</a:t>
            </a:r>
            <a:r>
              <a:rPr lang="fi-FI" sz="2000" dirty="0"/>
              <a:t> radius</a:t>
            </a:r>
          </a:p>
          <a:p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E5ADB-745F-EE40-8DA6-A9B50455078D}"/>
              </a:ext>
            </a:extLst>
          </p:cNvPr>
          <p:cNvSpPr/>
          <p:nvPr/>
        </p:nvSpPr>
        <p:spPr>
          <a:xfrm>
            <a:off x="339969" y="534496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resource</a:t>
            </a:r>
            <a:r>
              <a:rPr lang="fi-FI" dirty="0"/>
              <a:t>: </a:t>
            </a:r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petebankhead.gitbooks.io</a:t>
            </a:r>
            <a:r>
              <a:rPr lang="fi-FI" dirty="0"/>
              <a:t>/</a:t>
            </a:r>
            <a:r>
              <a:rPr lang="fi-FI" dirty="0" err="1"/>
              <a:t>imagej</a:t>
            </a:r>
            <a:r>
              <a:rPr lang="fi-FI" dirty="0"/>
              <a:t>-intro/</a:t>
            </a:r>
            <a:r>
              <a:rPr lang="fi-FI" dirty="0" err="1"/>
              <a:t>content</a:t>
            </a:r>
            <a:r>
              <a:rPr lang="fi-FI" dirty="0"/>
              <a:t>/</a:t>
            </a:r>
            <a:r>
              <a:rPr lang="fi-FI" dirty="0" err="1"/>
              <a:t>chapters</a:t>
            </a:r>
            <a:r>
              <a:rPr lang="fi-FI" dirty="0"/>
              <a:t>/</a:t>
            </a:r>
            <a:r>
              <a:rPr lang="fi-FI" dirty="0" err="1"/>
              <a:t>filters</a:t>
            </a:r>
            <a:r>
              <a:rPr lang="fi-FI" dirty="0"/>
              <a:t>/</a:t>
            </a:r>
            <a:r>
              <a:rPr lang="fi-FI" dirty="0" err="1"/>
              <a:t>filters.html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41904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filters- median vs gaussian blur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28</a:t>
            </a:fld>
            <a:endParaRPr lang="en-GB"/>
          </a:p>
        </p:txBody>
      </p:sp>
      <p:pic>
        <p:nvPicPr>
          <p:cNvPr id="11" name="Google Shape;536;p40" descr="C:\Documents and Settings\Seb\Desktop\ImageJ macro Course\Presentation pictures\box.tif">
            <a:extLst>
              <a:ext uri="{FF2B5EF4-FFF2-40B4-BE49-F238E27FC236}">
                <a16:creationId xmlns:a16="http://schemas.microsoft.com/office/drawing/2014/main" id="{0F569D34-3FDC-044A-8859-2367A8CF9F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0189" y="1300033"/>
            <a:ext cx="1714500" cy="171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2" name="Google Shape;537;p40" descr="C:\Documents and Settings\Seb\Desktop\ImageJ macro Course\Presentation pictures\box_gaussianblur3.tif">
            <a:extLst>
              <a:ext uri="{FF2B5EF4-FFF2-40B4-BE49-F238E27FC236}">
                <a16:creationId xmlns:a16="http://schemas.microsoft.com/office/drawing/2014/main" id="{E0C98F25-F9C5-A342-B724-D6D840A792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6126" y="1300033"/>
            <a:ext cx="1714500" cy="171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3" name="Google Shape;538;p40" descr="C:\Documents and Settings\Seb\Desktop\ImageJ macro Course\Presentation pictures\box_median3.tif">
            <a:extLst>
              <a:ext uri="{FF2B5EF4-FFF2-40B4-BE49-F238E27FC236}">
                <a16:creationId xmlns:a16="http://schemas.microsoft.com/office/drawing/2014/main" id="{F7F41DA1-31B0-3B4E-BC51-778841B3797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2064" y="1300033"/>
            <a:ext cx="1714500" cy="171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4" name="Google Shape;539;p40" descr="C:\Documents and Settings\Seb\Desktop\ImageJ macro Course\Presentation pictures\box_offset64_noise20.tif">
            <a:extLst>
              <a:ext uri="{FF2B5EF4-FFF2-40B4-BE49-F238E27FC236}">
                <a16:creationId xmlns:a16="http://schemas.microsoft.com/office/drawing/2014/main" id="{0E33C696-7291-C74B-9550-B5A345515EB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0189" y="3085970"/>
            <a:ext cx="1714500" cy="171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5" name="Google Shape;540;p40" descr="C:\Documents and Settings\Seb\Desktop\ImageJ macro Course\Presentation pictures\box_offset64_noise20_gauss3.tif">
            <a:extLst>
              <a:ext uri="{FF2B5EF4-FFF2-40B4-BE49-F238E27FC236}">
                <a16:creationId xmlns:a16="http://schemas.microsoft.com/office/drawing/2014/main" id="{9CD2A70F-7A14-4C4B-B70F-B9BD1D0C459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46126" y="3085970"/>
            <a:ext cx="1714500" cy="171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6" name="Google Shape;541;p40" descr="C:\Documents and Settings\Seb\Desktop\ImageJ macro Course\Presentation pictures\box_offset64_noise20_med3.tif">
            <a:extLst>
              <a:ext uri="{FF2B5EF4-FFF2-40B4-BE49-F238E27FC236}">
                <a16:creationId xmlns:a16="http://schemas.microsoft.com/office/drawing/2014/main" id="{F70DD837-4043-854D-89E3-D701A3B8B64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32064" y="3085970"/>
            <a:ext cx="1714500" cy="1714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7" name="Google Shape;542;p40">
            <a:extLst>
              <a:ext uri="{FF2B5EF4-FFF2-40B4-BE49-F238E27FC236}">
                <a16:creationId xmlns:a16="http://schemas.microsoft.com/office/drawing/2014/main" id="{E7AF6460-774A-7742-9B15-0395A20A16C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44314" y="4878258"/>
            <a:ext cx="1727200" cy="172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8" name="Google Shape;543;p40">
            <a:extLst>
              <a:ext uri="{FF2B5EF4-FFF2-40B4-BE49-F238E27FC236}">
                <a16:creationId xmlns:a16="http://schemas.microsoft.com/office/drawing/2014/main" id="{AF46A65D-0A5E-414B-9B0A-6CA8C6EA55D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44539" y="4878258"/>
            <a:ext cx="1727200" cy="172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9" name="Google Shape;544;p40">
            <a:extLst>
              <a:ext uri="{FF2B5EF4-FFF2-40B4-BE49-F238E27FC236}">
                <a16:creationId xmlns:a16="http://schemas.microsoft.com/office/drawing/2014/main" id="{493B8635-52CA-9042-8F02-B2052DE78B5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44764" y="4878258"/>
            <a:ext cx="1727200" cy="172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0" name="Google Shape;545;p40">
            <a:extLst>
              <a:ext uri="{FF2B5EF4-FFF2-40B4-BE49-F238E27FC236}">
                <a16:creationId xmlns:a16="http://schemas.microsoft.com/office/drawing/2014/main" id="{8EDDDD4F-E819-4049-BA7A-D48DE511DFE9}"/>
              </a:ext>
            </a:extLst>
          </p:cNvPr>
          <p:cNvSpPr/>
          <p:nvPr/>
        </p:nvSpPr>
        <p:spPr>
          <a:xfrm>
            <a:off x="3738176" y="1052513"/>
            <a:ext cx="177641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Gaussian blur (3 pix)</a:t>
            </a:r>
            <a:endParaRPr/>
          </a:p>
        </p:txBody>
      </p:sp>
      <p:sp>
        <p:nvSpPr>
          <p:cNvPr id="21" name="Google Shape;546;p40">
            <a:extLst>
              <a:ext uri="{FF2B5EF4-FFF2-40B4-BE49-F238E27FC236}">
                <a16:creationId xmlns:a16="http://schemas.microsoft.com/office/drawing/2014/main" id="{51AB33C9-566D-9A44-948F-F69B881D0DE4}"/>
              </a:ext>
            </a:extLst>
          </p:cNvPr>
          <p:cNvSpPr/>
          <p:nvPr/>
        </p:nvSpPr>
        <p:spPr>
          <a:xfrm>
            <a:off x="2379276" y="1052513"/>
            <a:ext cx="84931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Original</a:t>
            </a:r>
            <a:endParaRPr/>
          </a:p>
        </p:txBody>
      </p:sp>
      <p:sp>
        <p:nvSpPr>
          <p:cNvPr id="22" name="Google Shape;547;p40">
            <a:extLst>
              <a:ext uri="{FF2B5EF4-FFF2-40B4-BE49-F238E27FC236}">
                <a16:creationId xmlns:a16="http://schemas.microsoft.com/office/drawing/2014/main" id="{72C8B2BF-CFB2-5B48-901D-864EBE15DD58}"/>
              </a:ext>
            </a:extLst>
          </p:cNvPr>
          <p:cNvSpPr/>
          <p:nvPr/>
        </p:nvSpPr>
        <p:spPr>
          <a:xfrm>
            <a:off x="5760651" y="1052513"/>
            <a:ext cx="1468438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Median (3 pix)</a:t>
            </a:r>
            <a:endParaRPr/>
          </a:p>
        </p:txBody>
      </p:sp>
      <p:sp>
        <p:nvSpPr>
          <p:cNvPr id="23" name="Google Shape;548;p40">
            <a:extLst>
              <a:ext uri="{FF2B5EF4-FFF2-40B4-BE49-F238E27FC236}">
                <a16:creationId xmlns:a16="http://schemas.microsoft.com/office/drawing/2014/main" id="{6459A640-4119-2141-BA1C-47CD021B1960}"/>
              </a:ext>
            </a:extLst>
          </p:cNvPr>
          <p:cNvSpPr/>
          <p:nvPr/>
        </p:nvSpPr>
        <p:spPr>
          <a:xfrm>
            <a:off x="1093401" y="2104895"/>
            <a:ext cx="84931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No noise</a:t>
            </a:r>
            <a:endParaRPr/>
          </a:p>
        </p:txBody>
      </p:sp>
      <p:sp>
        <p:nvSpPr>
          <p:cNvPr id="24" name="Google Shape;549;p40">
            <a:extLst>
              <a:ext uri="{FF2B5EF4-FFF2-40B4-BE49-F238E27FC236}">
                <a16:creationId xmlns:a16="http://schemas.microsoft.com/office/drawing/2014/main" id="{ECBDB65B-A2A0-A642-8290-266564BF6DC1}"/>
              </a:ext>
            </a:extLst>
          </p:cNvPr>
          <p:cNvSpPr/>
          <p:nvPr/>
        </p:nvSpPr>
        <p:spPr>
          <a:xfrm>
            <a:off x="1093402" y="3496750"/>
            <a:ext cx="8493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Additive White Gaussian Noise</a:t>
            </a:r>
            <a:endParaRPr sz="1200"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Google Shape;550;p40">
            <a:extLst>
              <a:ext uri="{FF2B5EF4-FFF2-40B4-BE49-F238E27FC236}">
                <a16:creationId xmlns:a16="http://schemas.microsoft.com/office/drawing/2014/main" id="{F6654725-1AFE-F744-84BD-8F0E00582D4E}"/>
              </a:ext>
            </a:extLst>
          </p:cNvPr>
          <p:cNvSpPr/>
          <p:nvPr/>
        </p:nvSpPr>
        <p:spPr>
          <a:xfrm>
            <a:off x="1059791" y="5533895"/>
            <a:ext cx="10843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Salt </a:t>
            </a:r>
            <a:endParaRPr sz="1200"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and pepper</a:t>
            </a:r>
            <a:endParaRPr sz="1200" b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" name="Google Shape;551;p40">
            <a:extLst>
              <a:ext uri="{FF2B5EF4-FFF2-40B4-BE49-F238E27FC236}">
                <a16:creationId xmlns:a16="http://schemas.microsoft.com/office/drawing/2014/main" id="{1E845B3F-1C45-5C44-B9ED-F7A6C0232517}"/>
              </a:ext>
            </a:extLst>
          </p:cNvPr>
          <p:cNvCxnSpPr>
            <a:stCxn id="28" idx="1"/>
          </p:cNvCxnSpPr>
          <p:nvPr/>
        </p:nvCxnSpPr>
        <p:spPr>
          <a:xfrm flipH="1">
            <a:off x="6514864" y="3469976"/>
            <a:ext cx="857100" cy="344700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" name="Google Shape;553;p40">
            <a:extLst>
              <a:ext uri="{FF2B5EF4-FFF2-40B4-BE49-F238E27FC236}">
                <a16:creationId xmlns:a16="http://schemas.microsoft.com/office/drawing/2014/main" id="{B70503B2-2975-A64E-A359-B9C9A4250148}"/>
              </a:ext>
            </a:extLst>
          </p:cNvPr>
          <p:cNvCxnSpPr/>
          <p:nvPr/>
        </p:nvCxnSpPr>
        <p:spPr>
          <a:xfrm flipH="1">
            <a:off x="4728776" y="3462208"/>
            <a:ext cx="2643188" cy="357187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8" name="Google Shape;552;p40">
            <a:extLst>
              <a:ext uri="{FF2B5EF4-FFF2-40B4-BE49-F238E27FC236}">
                <a16:creationId xmlns:a16="http://schemas.microsoft.com/office/drawing/2014/main" id="{A383A86E-0292-464A-9184-3C7465C12213}"/>
              </a:ext>
            </a:extLst>
          </p:cNvPr>
          <p:cNvSpPr/>
          <p:nvPr/>
        </p:nvSpPr>
        <p:spPr>
          <a:xfrm>
            <a:off x="7371964" y="2962145"/>
            <a:ext cx="110966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Higher noise attenuation for Gaussian blur (same radius)</a:t>
            </a:r>
            <a:endParaRPr sz="12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" name="Google Shape;554;p40">
            <a:extLst>
              <a:ext uri="{FF2B5EF4-FFF2-40B4-BE49-F238E27FC236}">
                <a16:creationId xmlns:a16="http://schemas.microsoft.com/office/drawing/2014/main" id="{1592EC10-9239-334F-B466-DFD316E5FD97}"/>
              </a:ext>
            </a:extLst>
          </p:cNvPr>
          <p:cNvCxnSpPr/>
          <p:nvPr/>
        </p:nvCxnSpPr>
        <p:spPr>
          <a:xfrm flipH="1">
            <a:off x="4800214" y="5248145"/>
            <a:ext cx="2643187" cy="357188"/>
          </a:xfrm>
          <a:prstGeom prst="straightConnector1">
            <a:avLst/>
          </a:prstGeom>
          <a:noFill/>
          <a:ln w="38100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0" name="Google Shape;555;p40">
            <a:extLst>
              <a:ext uri="{FF2B5EF4-FFF2-40B4-BE49-F238E27FC236}">
                <a16:creationId xmlns:a16="http://schemas.microsoft.com/office/drawing/2014/main" id="{B15BE37C-21B8-C246-8A3B-9EB968A2FD70}"/>
              </a:ext>
            </a:extLst>
          </p:cNvPr>
          <p:cNvSpPr/>
          <p:nvPr/>
        </p:nvSpPr>
        <p:spPr>
          <a:xfrm>
            <a:off x="7371964" y="4748083"/>
            <a:ext cx="121443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Gaussian blur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spreads out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outliers</a:t>
            </a:r>
            <a:endParaRPr sz="12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7651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the lecture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29</a:t>
            </a:fld>
            <a:endParaRPr lang="en-GB"/>
          </a:p>
        </p:txBody>
      </p:sp>
      <p:sp>
        <p:nvSpPr>
          <p:cNvPr id="32" name="Google Shape;228;p21">
            <a:extLst>
              <a:ext uri="{FF2B5EF4-FFF2-40B4-BE49-F238E27FC236}">
                <a16:creationId xmlns:a16="http://schemas.microsoft.com/office/drawing/2014/main" id="{E4E1C979-E1CB-FD40-9C48-50A9CBC165AE}"/>
              </a:ext>
            </a:extLst>
          </p:cNvPr>
          <p:cNvSpPr/>
          <p:nvPr/>
        </p:nvSpPr>
        <p:spPr>
          <a:xfrm>
            <a:off x="461467" y="1415921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29;p21">
            <a:extLst>
              <a:ext uri="{FF2B5EF4-FFF2-40B4-BE49-F238E27FC236}">
                <a16:creationId xmlns:a16="http://schemas.microsoft.com/office/drawing/2014/main" id="{9C91A4E5-6EAD-914B-9819-D48C3D216122}"/>
              </a:ext>
            </a:extLst>
          </p:cNvPr>
          <p:cNvSpPr txBox="1"/>
          <p:nvPr/>
        </p:nvSpPr>
        <p:spPr>
          <a:xfrm>
            <a:off x="789767" y="1415921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35" name="Google Shape;230;p21">
            <a:extLst>
              <a:ext uri="{FF2B5EF4-FFF2-40B4-BE49-F238E27FC236}">
                <a16:creationId xmlns:a16="http://schemas.microsoft.com/office/drawing/2014/main" id="{FF541157-CA20-EB4C-8A36-426A06CF4539}"/>
              </a:ext>
            </a:extLst>
          </p:cNvPr>
          <p:cNvSpPr/>
          <p:nvPr/>
        </p:nvSpPr>
        <p:spPr>
          <a:xfrm>
            <a:off x="1889572" y="1471732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31;p21">
            <a:extLst>
              <a:ext uri="{FF2B5EF4-FFF2-40B4-BE49-F238E27FC236}">
                <a16:creationId xmlns:a16="http://schemas.microsoft.com/office/drawing/2014/main" id="{C25CBA1A-3220-8240-BA99-988C0358046D}"/>
              </a:ext>
            </a:extLst>
          </p:cNvPr>
          <p:cNvSpPr txBox="1"/>
          <p:nvPr/>
        </p:nvSpPr>
        <p:spPr>
          <a:xfrm>
            <a:off x="2162061" y="1471732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dirty="0"/>
          </a:p>
        </p:txBody>
      </p:sp>
      <p:sp>
        <p:nvSpPr>
          <p:cNvPr id="37" name="Google Shape;232;p21">
            <a:extLst>
              <a:ext uri="{FF2B5EF4-FFF2-40B4-BE49-F238E27FC236}">
                <a16:creationId xmlns:a16="http://schemas.microsoft.com/office/drawing/2014/main" id="{470DAF24-A969-4848-AEBE-5A28F319452D}"/>
              </a:ext>
            </a:extLst>
          </p:cNvPr>
          <p:cNvSpPr/>
          <p:nvPr/>
        </p:nvSpPr>
        <p:spPr>
          <a:xfrm>
            <a:off x="5190858" y="1471732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33;p21">
            <a:extLst>
              <a:ext uri="{FF2B5EF4-FFF2-40B4-BE49-F238E27FC236}">
                <a16:creationId xmlns:a16="http://schemas.microsoft.com/office/drawing/2014/main" id="{BF92335C-16CD-CB4D-89DE-DB53224BE52F}"/>
              </a:ext>
            </a:extLst>
          </p:cNvPr>
          <p:cNvSpPr txBox="1"/>
          <p:nvPr/>
        </p:nvSpPr>
        <p:spPr>
          <a:xfrm>
            <a:off x="5463347" y="1632152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ImageJ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Fiji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convolve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43" name="Google Shape;228;p21">
            <a:extLst>
              <a:ext uri="{FF2B5EF4-FFF2-40B4-BE49-F238E27FC236}">
                <a16:creationId xmlns:a16="http://schemas.microsoft.com/office/drawing/2014/main" id="{5625A6F2-D316-AB45-8840-93DEC9713EBB}"/>
              </a:ext>
            </a:extLst>
          </p:cNvPr>
          <p:cNvSpPr/>
          <p:nvPr/>
        </p:nvSpPr>
        <p:spPr>
          <a:xfrm>
            <a:off x="457200" y="2188692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29;p21">
            <a:extLst>
              <a:ext uri="{FF2B5EF4-FFF2-40B4-BE49-F238E27FC236}">
                <a16:creationId xmlns:a16="http://schemas.microsoft.com/office/drawing/2014/main" id="{248EF5EC-2DA1-0546-9085-FBE3672E8587}"/>
              </a:ext>
            </a:extLst>
          </p:cNvPr>
          <p:cNvSpPr txBox="1"/>
          <p:nvPr/>
        </p:nvSpPr>
        <p:spPr>
          <a:xfrm>
            <a:off x="785500" y="2188692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71" name="Google Shape;230;p21">
            <a:extLst>
              <a:ext uri="{FF2B5EF4-FFF2-40B4-BE49-F238E27FC236}">
                <a16:creationId xmlns:a16="http://schemas.microsoft.com/office/drawing/2014/main" id="{108FFC0B-8945-7649-A6FD-4BF9C3817529}"/>
              </a:ext>
            </a:extLst>
          </p:cNvPr>
          <p:cNvSpPr/>
          <p:nvPr/>
        </p:nvSpPr>
        <p:spPr>
          <a:xfrm>
            <a:off x="1885305" y="2244503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231;p21">
            <a:extLst>
              <a:ext uri="{FF2B5EF4-FFF2-40B4-BE49-F238E27FC236}">
                <a16:creationId xmlns:a16="http://schemas.microsoft.com/office/drawing/2014/main" id="{21157D22-D8B2-B947-8D2F-8382897B6BBF}"/>
              </a:ext>
            </a:extLst>
          </p:cNvPr>
          <p:cNvSpPr txBox="1"/>
          <p:nvPr/>
        </p:nvSpPr>
        <p:spPr>
          <a:xfrm>
            <a:off x="2157794" y="2244503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RANK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dirty="0"/>
          </a:p>
        </p:txBody>
      </p:sp>
      <p:sp>
        <p:nvSpPr>
          <p:cNvPr id="73" name="Google Shape;232;p21">
            <a:extLst>
              <a:ext uri="{FF2B5EF4-FFF2-40B4-BE49-F238E27FC236}">
                <a16:creationId xmlns:a16="http://schemas.microsoft.com/office/drawing/2014/main" id="{177EB83A-A50E-4249-98AF-CC4FEF1E15FB}"/>
              </a:ext>
            </a:extLst>
          </p:cNvPr>
          <p:cNvSpPr/>
          <p:nvPr/>
        </p:nvSpPr>
        <p:spPr>
          <a:xfrm>
            <a:off x="5186591" y="2244503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233;p21">
            <a:extLst>
              <a:ext uri="{FF2B5EF4-FFF2-40B4-BE49-F238E27FC236}">
                <a16:creationId xmlns:a16="http://schemas.microsoft.com/office/drawing/2014/main" id="{4533E48A-08FB-354E-8DAE-A71E1567F6D4}"/>
              </a:ext>
            </a:extLst>
          </p:cNvPr>
          <p:cNvSpPr txBox="1"/>
          <p:nvPr/>
        </p:nvSpPr>
        <p:spPr>
          <a:xfrm>
            <a:off x="5459080" y="2369754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ImageJ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Fiji RANK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75" name="Google Shape;228;p21">
            <a:extLst>
              <a:ext uri="{FF2B5EF4-FFF2-40B4-BE49-F238E27FC236}">
                <a16:creationId xmlns:a16="http://schemas.microsoft.com/office/drawing/2014/main" id="{5BAE01CC-EAA6-514B-B2D8-2E6E2715580B}"/>
              </a:ext>
            </a:extLst>
          </p:cNvPr>
          <p:cNvSpPr/>
          <p:nvPr/>
        </p:nvSpPr>
        <p:spPr>
          <a:xfrm>
            <a:off x="457200" y="2961463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229;p21">
            <a:extLst>
              <a:ext uri="{FF2B5EF4-FFF2-40B4-BE49-F238E27FC236}">
                <a16:creationId xmlns:a16="http://schemas.microsoft.com/office/drawing/2014/main" id="{7EF29A58-0922-5C49-A269-363623871B6D}"/>
              </a:ext>
            </a:extLst>
          </p:cNvPr>
          <p:cNvSpPr txBox="1"/>
          <p:nvPr/>
        </p:nvSpPr>
        <p:spPr>
          <a:xfrm>
            <a:off x="785500" y="2961463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77" name="Google Shape;230;p21">
            <a:extLst>
              <a:ext uri="{FF2B5EF4-FFF2-40B4-BE49-F238E27FC236}">
                <a16:creationId xmlns:a16="http://schemas.microsoft.com/office/drawing/2014/main" id="{88A42963-3905-CD41-AEF1-79BEF1091EFA}"/>
              </a:ext>
            </a:extLst>
          </p:cNvPr>
          <p:cNvSpPr/>
          <p:nvPr/>
        </p:nvSpPr>
        <p:spPr>
          <a:xfrm>
            <a:off x="1885305" y="3017274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31;p21">
            <a:extLst>
              <a:ext uri="{FF2B5EF4-FFF2-40B4-BE49-F238E27FC236}">
                <a16:creationId xmlns:a16="http://schemas.microsoft.com/office/drawing/2014/main" id="{565C8E4E-8AE4-BF47-B9CC-8294CE88C4C1}"/>
              </a:ext>
            </a:extLst>
          </p:cNvPr>
          <p:cNvSpPr txBox="1"/>
          <p:nvPr/>
        </p:nvSpPr>
        <p:spPr>
          <a:xfrm>
            <a:off x="2157794" y="3017274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endParaRPr dirty="0"/>
          </a:p>
        </p:txBody>
      </p:sp>
      <p:sp>
        <p:nvSpPr>
          <p:cNvPr id="79" name="Google Shape;232;p21">
            <a:extLst>
              <a:ext uri="{FF2B5EF4-FFF2-40B4-BE49-F238E27FC236}">
                <a16:creationId xmlns:a16="http://schemas.microsoft.com/office/drawing/2014/main" id="{7D4E8A96-7DAF-C440-A30D-50D6FDE2F1C2}"/>
              </a:ext>
            </a:extLst>
          </p:cNvPr>
          <p:cNvSpPr/>
          <p:nvPr/>
        </p:nvSpPr>
        <p:spPr>
          <a:xfrm>
            <a:off x="5186591" y="3017274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33;p21">
            <a:extLst>
              <a:ext uri="{FF2B5EF4-FFF2-40B4-BE49-F238E27FC236}">
                <a16:creationId xmlns:a16="http://schemas.microsoft.com/office/drawing/2014/main" id="{55426339-D5D5-074D-ABB2-5E5475B33B5C}"/>
              </a:ext>
            </a:extLst>
          </p:cNvPr>
          <p:cNvSpPr txBox="1"/>
          <p:nvPr/>
        </p:nvSpPr>
        <p:spPr>
          <a:xfrm>
            <a:off x="5459080" y="3142525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uneven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background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subtraction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noise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removal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17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images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3</a:t>
            </a:fld>
            <a:endParaRPr lang="en-GB"/>
          </a:p>
        </p:txBody>
      </p:sp>
      <p:grpSp>
        <p:nvGrpSpPr>
          <p:cNvPr id="25" name="Google Shape;363;p26">
            <a:extLst>
              <a:ext uri="{FF2B5EF4-FFF2-40B4-BE49-F238E27FC236}">
                <a16:creationId xmlns:a16="http://schemas.microsoft.com/office/drawing/2014/main" id="{53252260-852F-644A-9AEF-EC0BE3C1AA29}"/>
              </a:ext>
            </a:extLst>
          </p:cNvPr>
          <p:cNvGrpSpPr/>
          <p:nvPr/>
        </p:nvGrpSpPr>
        <p:grpSpPr>
          <a:xfrm>
            <a:off x="5232500" y="5029271"/>
            <a:ext cx="3454300" cy="412173"/>
            <a:chOff x="1916402" y="4023317"/>
            <a:chExt cx="3454300" cy="412173"/>
          </a:xfrm>
        </p:grpSpPr>
        <p:grpSp>
          <p:nvGrpSpPr>
            <p:cNvPr id="26" name="Google Shape;364;p26">
              <a:extLst>
                <a:ext uri="{FF2B5EF4-FFF2-40B4-BE49-F238E27FC236}">
                  <a16:creationId xmlns:a16="http://schemas.microsoft.com/office/drawing/2014/main" id="{E1EAE3D5-3EB4-9D4F-9592-C60B793228E8}"/>
                </a:ext>
              </a:extLst>
            </p:cNvPr>
            <p:cNvGrpSpPr/>
            <p:nvPr/>
          </p:nvGrpSpPr>
          <p:grpSpPr>
            <a:xfrm>
              <a:off x="1916402" y="4023317"/>
              <a:ext cx="3454300" cy="412173"/>
              <a:chOff x="1501321" y="4432998"/>
              <a:chExt cx="3454300" cy="530972"/>
            </a:xfrm>
          </p:grpSpPr>
          <p:sp>
            <p:nvSpPr>
              <p:cNvPr id="28" name="Google Shape;365;p26">
                <a:extLst>
                  <a:ext uri="{FF2B5EF4-FFF2-40B4-BE49-F238E27FC236}">
                    <a16:creationId xmlns:a16="http://schemas.microsoft.com/office/drawing/2014/main" id="{09927659-ECCB-EA40-A402-D03E7DB8762F}"/>
                  </a:ext>
                </a:extLst>
              </p:cNvPr>
              <p:cNvSpPr/>
              <p:nvPr/>
            </p:nvSpPr>
            <p:spPr>
              <a:xfrm>
                <a:off x="1501321" y="4432998"/>
                <a:ext cx="3402269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366;p26">
                <a:extLst>
                  <a:ext uri="{FF2B5EF4-FFF2-40B4-BE49-F238E27FC236}">
                    <a16:creationId xmlns:a16="http://schemas.microsoft.com/office/drawing/2014/main" id="{CDFEE429-1B2F-CA44-8FEF-C988D116DA55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Images/1-osteoclast.tif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367;p26">
              <a:extLst>
                <a:ext uri="{FF2B5EF4-FFF2-40B4-BE49-F238E27FC236}">
                  <a16:creationId xmlns:a16="http://schemas.microsoft.com/office/drawing/2014/main" id="{7386E013-51E6-214E-BC69-4DA406B68E3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Simple image matrix">
            <a:extLst>
              <a:ext uri="{FF2B5EF4-FFF2-40B4-BE49-F238E27FC236}">
                <a16:creationId xmlns:a16="http://schemas.microsoft.com/office/drawing/2014/main" id="{052368B8-35CC-614C-ADC9-E679CDF10DFB}"/>
              </a:ext>
            </a:extLst>
          </p:cNvPr>
          <p:cNvSpPr txBox="1"/>
          <p:nvPr/>
        </p:nvSpPr>
        <p:spPr>
          <a:xfrm>
            <a:off x="2448399" y="2945574"/>
            <a:ext cx="467419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lang="en-US" sz="2475" dirty="0"/>
              <a:t>Quick recap of what are images</a:t>
            </a:r>
          </a:p>
        </p:txBody>
      </p:sp>
    </p:spTree>
    <p:extLst>
      <p:ext uri="{BB962C8B-B14F-4D97-AF65-F5344CB8AC3E}">
        <p14:creationId xmlns:p14="http://schemas.microsoft.com/office/powerpoint/2010/main" val="1395364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do we use filters? Noise removal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30</a:t>
            </a:fld>
            <a:endParaRPr lang="en-GB"/>
          </a:p>
        </p:txBody>
      </p:sp>
      <p:grpSp>
        <p:nvGrpSpPr>
          <p:cNvPr id="6" name="Google Shape;363;p26">
            <a:extLst>
              <a:ext uri="{FF2B5EF4-FFF2-40B4-BE49-F238E27FC236}">
                <a16:creationId xmlns:a16="http://schemas.microsoft.com/office/drawing/2014/main" id="{DFEA8246-0CE9-FC4D-A7F7-FBBB31C8850C}"/>
              </a:ext>
            </a:extLst>
          </p:cNvPr>
          <p:cNvGrpSpPr/>
          <p:nvPr/>
        </p:nvGrpSpPr>
        <p:grpSpPr>
          <a:xfrm>
            <a:off x="4874040" y="3424789"/>
            <a:ext cx="4573048" cy="412177"/>
            <a:chOff x="1916402" y="4023314"/>
            <a:chExt cx="4743920" cy="412177"/>
          </a:xfrm>
        </p:grpSpPr>
        <p:grpSp>
          <p:nvGrpSpPr>
            <p:cNvPr id="7" name="Google Shape;364;p26">
              <a:extLst>
                <a:ext uri="{FF2B5EF4-FFF2-40B4-BE49-F238E27FC236}">
                  <a16:creationId xmlns:a16="http://schemas.microsoft.com/office/drawing/2014/main" id="{049168CC-70CC-BD43-A692-36774CA2D202}"/>
                </a:ext>
              </a:extLst>
            </p:cNvPr>
            <p:cNvGrpSpPr/>
            <p:nvPr/>
          </p:nvGrpSpPr>
          <p:grpSpPr>
            <a:xfrm>
              <a:off x="1916402" y="4023314"/>
              <a:ext cx="4743920" cy="412177"/>
              <a:chOff x="1501321" y="4432993"/>
              <a:chExt cx="4743920" cy="530977"/>
            </a:xfrm>
          </p:grpSpPr>
          <p:sp>
            <p:nvSpPr>
              <p:cNvPr id="9" name="Google Shape;365;p26">
                <a:extLst>
                  <a:ext uri="{FF2B5EF4-FFF2-40B4-BE49-F238E27FC236}">
                    <a16:creationId xmlns:a16="http://schemas.microsoft.com/office/drawing/2014/main" id="{62C96F7D-6B0F-E747-8B34-826A52A98285}"/>
                  </a:ext>
                </a:extLst>
              </p:cNvPr>
              <p:cNvSpPr/>
              <p:nvPr/>
            </p:nvSpPr>
            <p:spPr>
              <a:xfrm>
                <a:off x="1501321" y="4432993"/>
                <a:ext cx="2681588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366;p26">
                <a:extLst>
                  <a:ext uri="{FF2B5EF4-FFF2-40B4-BE49-F238E27FC236}">
                    <a16:creationId xmlns:a16="http://schemas.microsoft.com/office/drawing/2014/main" id="{82C0FFAC-E4F0-CC49-A126-CD98D23936A7}"/>
                  </a:ext>
                </a:extLst>
              </p:cNvPr>
              <p:cNvSpPr/>
              <p:nvPr/>
            </p:nvSpPr>
            <p:spPr>
              <a:xfrm>
                <a:off x="2084320" y="4433001"/>
                <a:ext cx="4160921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nuclei-noisy.tif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" name="Google Shape;367;p26">
              <a:extLst>
                <a:ext uri="{FF2B5EF4-FFF2-40B4-BE49-F238E27FC236}">
                  <a16:creationId xmlns:a16="http://schemas.microsoft.com/office/drawing/2014/main" id="{FFC95640-1E40-E54B-B138-709C588E17F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46146-5165-464B-9565-FC148E02FA7B}"/>
              </a:ext>
            </a:extLst>
          </p:cNvPr>
          <p:cNvSpPr/>
          <p:nvPr/>
        </p:nvSpPr>
        <p:spPr>
          <a:xfrm>
            <a:off x="4572000" y="2305017"/>
            <a:ext cx="3908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 err="1"/>
              <a:t>Task</a:t>
            </a:r>
            <a:r>
              <a:rPr lang="fr-FR" sz="1600" dirty="0"/>
              <a:t>: Segment the </a:t>
            </a:r>
            <a:r>
              <a:rPr lang="fr-FR" sz="1600" dirty="0" err="1"/>
              <a:t>nuclei</a:t>
            </a:r>
            <a:r>
              <a:rPr lang="fr-FR" sz="1600" dirty="0"/>
              <a:t> in the image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/>
              <a:t>Correct background and </a:t>
            </a:r>
            <a:r>
              <a:rPr lang="fr-FR" sz="1600" dirty="0" err="1"/>
              <a:t>remove</a:t>
            </a:r>
            <a:r>
              <a:rPr lang="fr-FR" sz="1600" dirty="0"/>
              <a:t> the noise</a:t>
            </a:r>
          </a:p>
        </p:txBody>
      </p:sp>
      <p:grpSp>
        <p:nvGrpSpPr>
          <p:cNvPr id="13" name="Google Shape;363;p26">
            <a:extLst>
              <a:ext uri="{FF2B5EF4-FFF2-40B4-BE49-F238E27FC236}">
                <a16:creationId xmlns:a16="http://schemas.microsoft.com/office/drawing/2014/main" id="{A9A2A53F-7441-7D49-8B97-5F3FA1EC7799}"/>
              </a:ext>
            </a:extLst>
          </p:cNvPr>
          <p:cNvGrpSpPr/>
          <p:nvPr/>
        </p:nvGrpSpPr>
        <p:grpSpPr>
          <a:xfrm>
            <a:off x="4874040" y="4182094"/>
            <a:ext cx="4573048" cy="412177"/>
            <a:chOff x="1916402" y="4023314"/>
            <a:chExt cx="4743920" cy="412177"/>
          </a:xfrm>
        </p:grpSpPr>
        <p:grpSp>
          <p:nvGrpSpPr>
            <p:cNvPr id="14" name="Google Shape;364;p26">
              <a:extLst>
                <a:ext uri="{FF2B5EF4-FFF2-40B4-BE49-F238E27FC236}">
                  <a16:creationId xmlns:a16="http://schemas.microsoft.com/office/drawing/2014/main" id="{0950406E-7AA6-FF4A-9257-6D2A8F19A59E}"/>
                </a:ext>
              </a:extLst>
            </p:cNvPr>
            <p:cNvGrpSpPr/>
            <p:nvPr/>
          </p:nvGrpSpPr>
          <p:grpSpPr>
            <a:xfrm>
              <a:off x="1916402" y="4023314"/>
              <a:ext cx="4743920" cy="412177"/>
              <a:chOff x="1501321" y="4432993"/>
              <a:chExt cx="4743920" cy="530977"/>
            </a:xfrm>
          </p:grpSpPr>
          <p:sp>
            <p:nvSpPr>
              <p:cNvPr id="16" name="Google Shape;365;p26">
                <a:extLst>
                  <a:ext uri="{FF2B5EF4-FFF2-40B4-BE49-F238E27FC236}">
                    <a16:creationId xmlns:a16="http://schemas.microsoft.com/office/drawing/2014/main" id="{1F2A391B-A566-6744-B62A-FB2C7EACCA3C}"/>
                  </a:ext>
                </a:extLst>
              </p:cNvPr>
              <p:cNvSpPr/>
              <p:nvPr/>
            </p:nvSpPr>
            <p:spPr>
              <a:xfrm>
                <a:off x="1501321" y="4432993"/>
                <a:ext cx="2681588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366;p26">
                <a:extLst>
                  <a:ext uri="{FF2B5EF4-FFF2-40B4-BE49-F238E27FC236}">
                    <a16:creationId xmlns:a16="http://schemas.microsoft.com/office/drawing/2014/main" id="{6D853782-5C03-2246-98C3-3F7B27DB87B3}"/>
                  </a:ext>
                </a:extLst>
              </p:cNvPr>
              <p:cNvSpPr/>
              <p:nvPr/>
            </p:nvSpPr>
            <p:spPr>
              <a:xfrm>
                <a:off x="2084320" y="4433001"/>
                <a:ext cx="4160921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MAX_nuclei_noisy-2.tif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" name="Google Shape;367;p26">
              <a:extLst>
                <a:ext uri="{FF2B5EF4-FFF2-40B4-BE49-F238E27FC236}">
                  <a16:creationId xmlns:a16="http://schemas.microsoft.com/office/drawing/2014/main" id="{AE3CAE56-8DAB-2544-B441-A0F52FAD4DB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64A99A6-B3D6-EB4D-94F4-3F9BF9F4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97" y="1829365"/>
            <a:ext cx="3744930" cy="37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84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do we use filters? Uneven background correction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31</a:t>
            </a:fld>
            <a:endParaRPr lang="en-GB"/>
          </a:p>
        </p:txBody>
      </p:sp>
      <p:grpSp>
        <p:nvGrpSpPr>
          <p:cNvPr id="6" name="Google Shape;363;p26">
            <a:extLst>
              <a:ext uri="{FF2B5EF4-FFF2-40B4-BE49-F238E27FC236}">
                <a16:creationId xmlns:a16="http://schemas.microsoft.com/office/drawing/2014/main" id="{8F362D88-2405-BC44-BE9D-16EE7864488A}"/>
              </a:ext>
            </a:extLst>
          </p:cNvPr>
          <p:cNvGrpSpPr/>
          <p:nvPr/>
        </p:nvGrpSpPr>
        <p:grpSpPr>
          <a:xfrm>
            <a:off x="7057292" y="5532377"/>
            <a:ext cx="3259015" cy="412177"/>
            <a:chOff x="1916402" y="4023314"/>
            <a:chExt cx="3454300" cy="412177"/>
          </a:xfrm>
        </p:grpSpPr>
        <p:grpSp>
          <p:nvGrpSpPr>
            <p:cNvPr id="7" name="Google Shape;364;p26">
              <a:extLst>
                <a:ext uri="{FF2B5EF4-FFF2-40B4-BE49-F238E27FC236}">
                  <a16:creationId xmlns:a16="http://schemas.microsoft.com/office/drawing/2014/main" id="{9A4DB0AF-9EE6-8047-BD8F-34C2F619DDE2}"/>
                </a:ext>
              </a:extLst>
            </p:cNvPr>
            <p:cNvGrpSpPr/>
            <p:nvPr/>
          </p:nvGrpSpPr>
          <p:grpSpPr>
            <a:xfrm>
              <a:off x="1916402" y="4023314"/>
              <a:ext cx="3454300" cy="412177"/>
              <a:chOff x="1501321" y="4432993"/>
              <a:chExt cx="3454300" cy="530977"/>
            </a:xfrm>
          </p:grpSpPr>
          <p:sp>
            <p:nvSpPr>
              <p:cNvPr id="9" name="Google Shape;365;p26">
                <a:extLst>
                  <a:ext uri="{FF2B5EF4-FFF2-40B4-BE49-F238E27FC236}">
                    <a16:creationId xmlns:a16="http://schemas.microsoft.com/office/drawing/2014/main" id="{4AD7F604-B2B0-4A45-A460-ED5B737134B5}"/>
                  </a:ext>
                </a:extLst>
              </p:cNvPr>
              <p:cNvSpPr/>
              <p:nvPr/>
            </p:nvSpPr>
            <p:spPr>
              <a:xfrm>
                <a:off x="1501321" y="4432993"/>
                <a:ext cx="1615321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366;p26">
                <a:extLst>
                  <a:ext uri="{FF2B5EF4-FFF2-40B4-BE49-F238E27FC236}">
                    <a16:creationId xmlns:a16="http://schemas.microsoft.com/office/drawing/2014/main" id="{54095FE2-F3CD-1641-A0F0-FC0100192942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" name="Google Shape;367;p26">
              <a:extLst>
                <a:ext uri="{FF2B5EF4-FFF2-40B4-BE49-F238E27FC236}">
                  <a16:creationId xmlns:a16="http://schemas.microsoft.com/office/drawing/2014/main" id="{F8D60030-4884-194E-9412-8822BC4293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FE98601-364A-FA40-9A95-E9CF87A8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59" y="1414327"/>
            <a:ext cx="3157415" cy="31574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2F3367-2A46-0844-8C0A-EC11F3B9DF9A}"/>
              </a:ext>
            </a:extLst>
          </p:cNvPr>
          <p:cNvSpPr/>
          <p:nvPr/>
        </p:nvSpPr>
        <p:spPr>
          <a:xfrm>
            <a:off x="771059" y="4818968"/>
            <a:ext cx="30362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fr-F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</a:t>
            </a:r>
            <a:r>
              <a:rPr lang="fr-F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fr-F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fr-F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kinetochores</a:t>
            </a:r>
            <a:r>
              <a:rPr lang="fr-F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</a:t>
            </a:r>
            <a:r>
              <a:rPr lang="fr-F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5-6 pixels)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fr-FR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Image </a:t>
            </a:r>
            <a:r>
              <a:rPr lang="fr-FR" sz="16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from</a:t>
            </a:r>
            <a:r>
              <a:rPr lang="fr-FR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Fabrice</a:t>
            </a:r>
            <a:endParaRPr lang="fr-FR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EFD497-7566-3B45-A1D8-0E08B4B31EFB}"/>
              </a:ext>
            </a:extLst>
          </p:cNvPr>
          <p:cNvSpPr/>
          <p:nvPr/>
        </p:nvSpPr>
        <p:spPr>
          <a:xfrm>
            <a:off x="4379527" y="1688906"/>
            <a:ext cx="39086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 err="1"/>
              <a:t>Task</a:t>
            </a:r>
            <a:r>
              <a:rPr lang="fr-FR" sz="1600" dirty="0"/>
              <a:t>: Segment the spots in the image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fr-FR" sz="1600" dirty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 err="1"/>
              <a:t>Let’s</a:t>
            </a:r>
            <a:r>
              <a:rPr lang="fr-FR" sz="1600" dirty="0"/>
              <a:t> look at the image </a:t>
            </a:r>
            <a:r>
              <a:rPr lang="fr-FR" sz="1600" dirty="0" err="1"/>
              <a:t>intensity</a:t>
            </a:r>
            <a:r>
              <a:rPr lang="fr-FR" sz="1600" dirty="0"/>
              <a:t> profile first and </a:t>
            </a:r>
            <a:r>
              <a:rPr lang="fr-FR" sz="1600" dirty="0" err="1"/>
              <a:t>try</a:t>
            </a:r>
            <a:r>
              <a:rPr lang="fr-FR" sz="1600" dirty="0"/>
              <a:t> </a:t>
            </a: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you</a:t>
            </a:r>
            <a:r>
              <a:rPr lang="fr-FR" sz="1600" dirty="0"/>
              <a:t> have </a:t>
            </a:r>
            <a:r>
              <a:rPr lang="fr-FR" sz="1600" dirty="0" err="1"/>
              <a:t>learnt</a:t>
            </a:r>
            <a:r>
              <a:rPr lang="fr-FR" sz="1600" dirty="0"/>
              <a:t> </a:t>
            </a:r>
            <a:r>
              <a:rPr lang="fr-FR" sz="1600" dirty="0" err="1"/>
              <a:t>yesterday</a:t>
            </a:r>
            <a:endParaRPr lang="fr-FR" sz="1600" dirty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fr-FR" sz="1600" dirty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/>
              <a:t>Use </a:t>
            </a:r>
            <a:r>
              <a:rPr lang="fr-FR" sz="1600" dirty="0" err="1"/>
              <a:t>linear</a:t>
            </a:r>
            <a:r>
              <a:rPr lang="fr-FR" sz="1600" dirty="0"/>
              <a:t> </a:t>
            </a:r>
            <a:r>
              <a:rPr lang="fr-FR" sz="1600" dirty="0" err="1"/>
              <a:t>filters</a:t>
            </a:r>
            <a:r>
              <a:rPr lang="fr-FR" sz="1600" dirty="0"/>
              <a:t> to </a:t>
            </a:r>
            <a:r>
              <a:rPr lang="fr-FR" sz="1600" dirty="0" err="1"/>
              <a:t>remove</a:t>
            </a:r>
            <a:r>
              <a:rPr lang="fr-FR" sz="1600" dirty="0"/>
              <a:t> the background first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/>
              <a:t>Use RANK </a:t>
            </a:r>
            <a:r>
              <a:rPr lang="fr-FR" sz="1600" dirty="0" err="1"/>
              <a:t>filters</a:t>
            </a:r>
            <a:r>
              <a:rPr lang="fr-FR" sz="1600" dirty="0"/>
              <a:t> to </a:t>
            </a:r>
            <a:r>
              <a:rPr lang="fr-FR" sz="1600" dirty="0" err="1"/>
              <a:t>remove</a:t>
            </a:r>
            <a:r>
              <a:rPr lang="fr-FR" sz="1600" dirty="0"/>
              <a:t> the background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8AFB6-46B8-464B-882E-3F748BF28422}"/>
              </a:ext>
            </a:extLst>
          </p:cNvPr>
          <p:cNvSpPr/>
          <p:nvPr/>
        </p:nvSpPr>
        <p:spPr>
          <a:xfrm>
            <a:off x="4478515" y="4162805"/>
            <a:ext cx="3908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/>
              <a:t>Good </a:t>
            </a:r>
            <a:r>
              <a:rPr lang="fr-FR" sz="1600" dirty="0" err="1"/>
              <a:t>sample</a:t>
            </a:r>
            <a:r>
              <a:rPr lang="fr-FR" sz="1600" dirty="0"/>
              <a:t> </a:t>
            </a:r>
            <a:r>
              <a:rPr lang="fr-FR" sz="1600" dirty="0" err="1"/>
              <a:t>preparation</a:t>
            </a:r>
            <a:r>
              <a:rPr lang="fr-FR" sz="1600" dirty="0"/>
              <a:t> and image acquisition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always</a:t>
            </a:r>
            <a:r>
              <a:rPr lang="fr-FR" sz="1600" dirty="0"/>
              <a:t> the best </a:t>
            </a:r>
            <a:r>
              <a:rPr lang="fr-FR" sz="1600" dirty="0" err="1"/>
              <a:t>way</a:t>
            </a:r>
            <a:r>
              <a:rPr lang="fr-FR" sz="1600" dirty="0"/>
              <a:t> to </a:t>
            </a:r>
            <a:r>
              <a:rPr lang="fr-FR" sz="1600" dirty="0" err="1"/>
              <a:t>start</a:t>
            </a:r>
            <a:r>
              <a:rPr lang="fr-FR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8287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do we use filters? Uneven background correction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32</a:t>
            </a:fld>
            <a:endParaRPr lang="en-GB"/>
          </a:p>
        </p:txBody>
      </p:sp>
      <p:grpSp>
        <p:nvGrpSpPr>
          <p:cNvPr id="6" name="Google Shape;363;p26">
            <a:extLst>
              <a:ext uri="{FF2B5EF4-FFF2-40B4-BE49-F238E27FC236}">
                <a16:creationId xmlns:a16="http://schemas.microsoft.com/office/drawing/2014/main" id="{8F362D88-2405-BC44-BE9D-16EE7864488A}"/>
              </a:ext>
            </a:extLst>
          </p:cNvPr>
          <p:cNvGrpSpPr/>
          <p:nvPr/>
        </p:nvGrpSpPr>
        <p:grpSpPr>
          <a:xfrm>
            <a:off x="7057292" y="5532377"/>
            <a:ext cx="3259015" cy="412177"/>
            <a:chOff x="1916402" y="4023314"/>
            <a:chExt cx="3454300" cy="412177"/>
          </a:xfrm>
        </p:grpSpPr>
        <p:grpSp>
          <p:nvGrpSpPr>
            <p:cNvPr id="7" name="Google Shape;364;p26">
              <a:extLst>
                <a:ext uri="{FF2B5EF4-FFF2-40B4-BE49-F238E27FC236}">
                  <a16:creationId xmlns:a16="http://schemas.microsoft.com/office/drawing/2014/main" id="{9A4DB0AF-9EE6-8047-BD8F-34C2F619DDE2}"/>
                </a:ext>
              </a:extLst>
            </p:cNvPr>
            <p:cNvGrpSpPr/>
            <p:nvPr/>
          </p:nvGrpSpPr>
          <p:grpSpPr>
            <a:xfrm>
              <a:off x="1916402" y="4023314"/>
              <a:ext cx="3454300" cy="412177"/>
              <a:chOff x="1501321" y="4432993"/>
              <a:chExt cx="3454300" cy="530977"/>
            </a:xfrm>
          </p:grpSpPr>
          <p:sp>
            <p:nvSpPr>
              <p:cNvPr id="9" name="Google Shape;365;p26">
                <a:extLst>
                  <a:ext uri="{FF2B5EF4-FFF2-40B4-BE49-F238E27FC236}">
                    <a16:creationId xmlns:a16="http://schemas.microsoft.com/office/drawing/2014/main" id="{4AD7F604-B2B0-4A45-A460-ED5B737134B5}"/>
                  </a:ext>
                </a:extLst>
              </p:cNvPr>
              <p:cNvSpPr/>
              <p:nvPr/>
            </p:nvSpPr>
            <p:spPr>
              <a:xfrm>
                <a:off x="1501321" y="4432993"/>
                <a:ext cx="1615321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366;p26">
                <a:extLst>
                  <a:ext uri="{FF2B5EF4-FFF2-40B4-BE49-F238E27FC236}">
                    <a16:creationId xmlns:a16="http://schemas.microsoft.com/office/drawing/2014/main" id="{54095FE2-F3CD-1641-A0F0-FC0100192942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" name="Google Shape;367;p26">
              <a:extLst>
                <a:ext uri="{FF2B5EF4-FFF2-40B4-BE49-F238E27FC236}">
                  <a16:creationId xmlns:a16="http://schemas.microsoft.com/office/drawing/2014/main" id="{F8D60030-4884-194E-9412-8822BC4293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EFD497-7566-3B45-A1D8-0E08B4B31EFB}"/>
              </a:ext>
            </a:extLst>
          </p:cNvPr>
          <p:cNvSpPr/>
          <p:nvPr/>
        </p:nvSpPr>
        <p:spPr>
          <a:xfrm>
            <a:off x="4379527" y="1688906"/>
            <a:ext cx="39086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/>
              <a:t>Plot profile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2E7498-384D-CF4F-88F8-9174774DD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86509"/>
            <a:ext cx="3000351" cy="3030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3B1806-740F-4645-9864-39ED38BA1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677" y="2203939"/>
            <a:ext cx="4025199" cy="278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90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do we use filters? Uneven background correction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33</a:t>
            </a:fld>
            <a:endParaRPr lang="en-GB"/>
          </a:p>
        </p:txBody>
      </p:sp>
      <p:grpSp>
        <p:nvGrpSpPr>
          <p:cNvPr id="6" name="Google Shape;363;p26">
            <a:extLst>
              <a:ext uri="{FF2B5EF4-FFF2-40B4-BE49-F238E27FC236}">
                <a16:creationId xmlns:a16="http://schemas.microsoft.com/office/drawing/2014/main" id="{8F362D88-2405-BC44-BE9D-16EE7864488A}"/>
              </a:ext>
            </a:extLst>
          </p:cNvPr>
          <p:cNvGrpSpPr/>
          <p:nvPr/>
        </p:nvGrpSpPr>
        <p:grpSpPr>
          <a:xfrm>
            <a:off x="7057292" y="5532377"/>
            <a:ext cx="3259015" cy="412177"/>
            <a:chOff x="1916402" y="4023314"/>
            <a:chExt cx="3454300" cy="412177"/>
          </a:xfrm>
        </p:grpSpPr>
        <p:grpSp>
          <p:nvGrpSpPr>
            <p:cNvPr id="7" name="Google Shape;364;p26">
              <a:extLst>
                <a:ext uri="{FF2B5EF4-FFF2-40B4-BE49-F238E27FC236}">
                  <a16:creationId xmlns:a16="http://schemas.microsoft.com/office/drawing/2014/main" id="{9A4DB0AF-9EE6-8047-BD8F-34C2F619DDE2}"/>
                </a:ext>
              </a:extLst>
            </p:cNvPr>
            <p:cNvGrpSpPr/>
            <p:nvPr/>
          </p:nvGrpSpPr>
          <p:grpSpPr>
            <a:xfrm>
              <a:off x="1916402" y="4023314"/>
              <a:ext cx="3454300" cy="412177"/>
              <a:chOff x="1501321" y="4432993"/>
              <a:chExt cx="3454300" cy="530977"/>
            </a:xfrm>
          </p:grpSpPr>
          <p:sp>
            <p:nvSpPr>
              <p:cNvPr id="9" name="Google Shape;365;p26">
                <a:extLst>
                  <a:ext uri="{FF2B5EF4-FFF2-40B4-BE49-F238E27FC236}">
                    <a16:creationId xmlns:a16="http://schemas.microsoft.com/office/drawing/2014/main" id="{4AD7F604-B2B0-4A45-A460-ED5B737134B5}"/>
                  </a:ext>
                </a:extLst>
              </p:cNvPr>
              <p:cNvSpPr/>
              <p:nvPr/>
            </p:nvSpPr>
            <p:spPr>
              <a:xfrm>
                <a:off x="1501321" y="4432993"/>
                <a:ext cx="1615321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366;p26">
                <a:extLst>
                  <a:ext uri="{FF2B5EF4-FFF2-40B4-BE49-F238E27FC236}">
                    <a16:creationId xmlns:a16="http://schemas.microsoft.com/office/drawing/2014/main" id="{54095FE2-F3CD-1641-A0F0-FC0100192942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" name="Google Shape;367;p26">
              <a:extLst>
                <a:ext uri="{FF2B5EF4-FFF2-40B4-BE49-F238E27FC236}">
                  <a16:creationId xmlns:a16="http://schemas.microsoft.com/office/drawing/2014/main" id="{F8D60030-4884-194E-9412-8822BC4293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EFD497-7566-3B45-A1D8-0E08B4B31EFB}"/>
              </a:ext>
            </a:extLst>
          </p:cNvPr>
          <p:cNvSpPr/>
          <p:nvPr/>
        </p:nvSpPr>
        <p:spPr>
          <a:xfrm>
            <a:off x="4379527" y="1688906"/>
            <a:ext cx="39086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/>
              <a:t>Plot profile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2E7498-384D-CF4F-88F8-9174774DD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86509"/>
            <a:ext cx="3000351" cy="3030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3B1806-740F-4645-9864-39ED38BA1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677" y="2203939"/>
            <a:ext cx="4025199" cy="2785178"/>
          </a:xfrm>
          <a:prstGeom prst="rect">
            <a:avLst/>
          </a:prstGeom>
        </p:spPr>
      </p:pic>
      <p:sp>
        <p:nvSpPr>
          <p:cNvPr id="11" name="Block Arc 10">
            <a:extLst>
              <a:ext uri="{FF2B5EF4-FFF2-40B4-BE49-F238E27FC236}">
                <a16:creationId xmlns:a16="http://schemas.microsoft.com/office/drawing/2014/main" id="{915476E9-D5A5-0E40-B7EB-06937E773920}"/>
              </a:ext>
            </a:extLst>
          </p:cNvPr>
          <p:cNvSpPr/>
          <p:nvPr/>
        </p:nvSpPr>
        <p:spPr>
          <a:xfrm>
            <a:off x="6111492" y="3913294"/>
            <a:ext cx="1376078" cy="1075823"/>
          </a:xfrm>
          <a:prstGeom prst="blockArc">
            <a:avLst>
              <a:gd name="adj1" fmla="val 12011603"/>
              <a:gd name="adj2" fmla="val 20298609"/>
              <a:gd name="adj3" fmla="val 341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891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do we use filters? Uneven background correction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34</a:t>
            </a:fld>
            <a:endParaRPr lang="en-GB"/>
          </a:p>
        </p:txBody>
      </p:sp>
      <p:grpSp>
        <p:nvGrpSpPr>
          <p:cNvPr id="6" name="Google Shape;363;p26">
            <a:extLst>
              <a:ext uri="{FF2B5EF4-FFF2-40B4-BE49-F238E27FC236}">
                <a16:creationId xmlns:a16="http://schemas.microsoft.com/office/drawing/2014/main" id="{8F362D88-2405-BC44-BE9D-16EE7864488A}"/>
              </a:ext>
            </a:extLst>
          </p:cNvPr>
          <p:cNvGrpSpPr/>
          <p:nvPr/>
        </p:nvGrpSpPr>
        <p:grpSpPr>
          <a:xfrm>
            <a:off x="7057292" y="5532377"/>
            <a:ext cx="3259015" cy="412177"/>
            <a:chOff x="1916402" y="4023314"/>
            <a:chExt cx="3454300" cy="412177"/>
          </a:xfrm>
        </p:grpSpPr>
        <p:grpSp>
          <p:nvGrpSpPr>
            <p:cNvPr id="7" name="Google Shape;364;p26">
              <a:extLst>
                <a:ext uri="{FF2B5EF4-FFF2-40B4-BE49-F238E27FC236}">
                  <a16:creationId xmlns:a16="http://schemas.microsoft.com/office/drawing/2014/main" id="{9A4DB0AF-9EE6-8047-BD8F-34C2F619DDE2}"/>
                </a:ext>
              </a:extLst>
            </p:cNvPr>
            <p:cNvGrpSpPr/>
            <p:nvPr/>
          </p:nvGrpSpPr>
          <p:grpSpPr>
            <a:xfrm>
              <a:off x="1916402" y="4023314"/>
              <a:ext cx="3454300" cy="412177"/>
              <a:chOff x="1501321" y="4432993"/>
              <a:chExt cx="3454300" cy="530977"/>
            </a:xfrm>
          </p:grpSpPr>
          <p:sp>
            <p:nvSpPr>
              <p:cNvPr id="9" name="Google Shape;365;p26">
                <a:extLst>
                  <a:ext uri="{FF2B5EF4-FFF2-40B4-BE49-F238E27FC236}">
                    <a16:creationId xmlns:a16="http://schemas.microsoft.com/office/drawing/2014/main" id="{4AD7F604-B2B0-4A45-A460-ED5B737134B5}"/>
                  </a:ext>
                </a:extLst>
              </p:cNvPr>
              <p:cNvSpPr/>
              <p:nvPr/>
            </p:nvSpPr>
            <p:spPr>
              <a:xfrm>
                <a:off x="1501321" y="4432993"/>
                <a:ext cx="1615321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366;p26">
                <a:extLst>
                  <a:ext uri="{FF2B5EF4-FFF2-40B4-BE49-F238E27FC236}">
                    <a16:creationId xmlns:a16="http://schemas.microsoft.com/office/drawing/2014/main" id="{54095FE2-F3CD-1641-A0F0-FC0100192942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" name="Google Shape;367;p26">
              <a:extLst>
                <a:ext uri="{FF2B5EF4-FFF2-40B4-BE49-F238E27FC236}">
                  <a16:creationId xmlns:a16="http://schemas.microsoft.com/office/drawing/2014/main" id="{F8D60030-4884-194E-9412-8822BC4293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EFD497-7566-3B45-A1D8-0E08B4B31EFB}"/>
              </a:ext>
            </a:extLst>
          </p:cNvPr>
          <p:cNvSpPr/>
          <p:nvPr/>
        </p:nvSpPr>
        <p:spPr>
          <a:xfrm>
            <a:off x="4379527" y="1688906"/>
            <a:ext cx="39086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/>
              <a:t>Plot profile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2E7498-384D-CF4F-88F8-9174774DD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86509"/>
            <a:ext cx="3000351" cy="30304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3B1806-740F-4645-9864-39ED38BA1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677" y="2203939"/>
            <a:ext cx="4025199" cy="2785178"/>
          </a:xfrm>
          <a:prstGeom prst="rect">
            <a:avLst/>
          </a:prstGeom>
        </p:spPr>
      </p:pic>
      <p:sp>
        <p:nvSpPr>
          <p:cNvPr id="11" name="Block Arc 10">
            <a:extLst>
              <a:ext uri="{FF2B5EF4-FFF2-40B4-BE49-F238E27FC236}">
                <a16:creationId xmlns:a16="http://schemas.microsoft.com/office/drawing/2014/main" id="{915476E9-D5A5-0E40-B7EB-06937E773920}"/>
              </a:ext>
            </a:extLst>
          </p:cNvPr>
          <p:cNvSpPr/>
          <p:nvPr/>
        </p:nvSpPr>
        <p:spPr>
          <a:xfrm>
            <a:off x="6111492" y="3913294"/>
            <a:ext cx="1376078" cy="1075823"/>
          </a:xfrm>
          <a:prstGeom prst="blockArc">
            <a:avLst>
              <a:gd name="adj1" fmla="val 12011603"/>
              <a:gd name="adj2" fmla="val 20298609"/>
              <a:gd name="adj3" fmla="val 341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EFDE6D-475B-5447-9335-DA5988380E04}"/>
              </a:ext>
            </a:extLst>
          </p:cNvPr>
          <p:cNvSpPr/>
          <p:nvPr/>
        </p:nvSpPr>
        <p:spPr>
          <a:xfrm>
            <a:off x="6623538" y="3434862"/>
            <a:ext cx="152400" cy="37513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00F442-924B-6841-9748-966D7EA939AA}"/>
              </a:ext>
            </a:extLst>
          </p:cNvPr>
          <p:cNvSpPr/>
          <p:nvPr/>
        </p:nvSpPr>
        <p:spPr>
          <a:xfrm>
            <a:off x="6832600" y="2584068"/>
            <a:ext cx="104775" cy="12259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F66767-0FBD-CF46-9DDA-C3D20AA3E05A}"/>
              </a:ext>
            </a:extLst>
          </p:cNvPr>
          <p:cNvSpPr/>
          <p:nvPr/>
        </p:nvSpPr>
        <p:spPr>
          <a:xfrm>
            <a:off x="6969126" y="2841652"/>
            <a:ext cx="120650" cy="10096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AA9542-9E58-FA4C-81C7-E824D6A2B8CC}"/>
              </a:ext>
            </a:extLst>
          </p:cNvPr>
          <p:cNvSpPr/>
          <p:nvPr/>
        </p:nvSpPr>
        <p:spPr>
          <a:xfrm>
            <a:off x="7219338" y="3434862"/>
            <a:ext cx="120650" cy="6320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4EC0A7-D84F-8942-9F84-370F4F216147}"/>
              </a:ext>
            </a:extLst>
          </p:cNvPr>
          <p:cNvSpPr/>
          <p:nvPr/>
        </p:nvSpPr>
        <p:spPr>
          <a:xfrm>
            <a:off x="6404712" y="3736815"/>
            <a:ext cx="113563" cy="2416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0E45A8-B6EE-CD43-A3E4-8DED6EA25991}"/>
              </a:ext>
            </a:extLst>
          </p:cNvPr>
          <p:cNvSpPr/>
          <p:nvPr/>
        </p:nvSpPr>
        <p:spPr>
          <a:xfrm>
            <a:off x="6218368" y="3851275"/>
            <a:ext cx="113563" cy="24167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9670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do we use filters? Uneven background correction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35</a:t>
            </a:fld>
            <a:endParaRPr lang="en-GB"/>
          </a:p>
        </p:txBody>
      </p:sp>
      <p:grpSp>
        <p:nvGrpSpPr>
          <p:cNvPr id="6" name="Google Shape;363;p26">
            <a:extLst>
              <a:ext uri="{FF2B5EF4-FFF2-40B4-BE49-F238E27FC236}">
                <a16:creationId xmlns:a16="http://schemas.microsoft.com/office/drawing/2014/main" id="{8F362D88-2405-BC44-BE9D-16EE7864488A}"/>
              </a:ext>
            </a:extLst>
          </p:cNvPr>
          <p:cNvGrpSpPr/>
          <p:nvPr/>
        </p:nvGrpSpPr>
        <p:grpSpPr>
          <a:xfrm>
            <a:off x="7057292" y="5532377"/>
            <a:ext cx="3259015" cy="412177"/>
            <a:chOff x="1916402" y="4023314"/>
            <a:chExt cx="3454300" cy="412177"/>
          </a:xfrm>
        </p:grpSpPr>
        <p:grpSp>
          <p:nvGrpSpPr>
            <p:cNvPr id="7" name="Google Shape;364;p26">
              <a:extLst>
                <a:ext uri="{FF2B5EF4-FFF2-40B4-BE49-F238E27FC236}">
                  <a16:creationId xmlns:a16="http://schemas.microsoft.com/office/drawing/2014/main" id="{9A4DB0AF-9EE6-8047-BD8F-34C2F619DDE2}"/>
                </a:ext>
              </a:extLst>
            </p:cNvPr>
            <p:cNvGrpSpPr/>
            <p:nvPr/>
          </p:nvGrpSpPr>
          <p:grpSpPr>
            <a:xfrm>
              <a:off x="1916402" y="4023314"/>
              <a:ext cx="3454300" cy="412177"/>
              <a:chOff x="1501321" y="4432993"/>
              <a:chExt cx="3454300" cy="530977"/>
            </a:xfrm>
          </p:grpSpPr>
          <p:sp>
            <p:nvSpPr>
              <p:cNvPr id="9" name="Google Shape;365;p26">
                <a:extLst>
                  <a:ext uri="{FF2B5EF4-FFF2-40B4-BE49-F238E27FC236}">
                    <a16:creationId xmlns:a16="http://schemas.microsoft.com/office/drawing/2014/main" id="{4AD7F604-B2B0-4A45-A460-ED5B737134B5}"/>
                  </a:ext>
                </a:extLst>
              </p:cNvPr>
              <p:cNvSpPr/>
              <p:nvPr/>
            </p:nvSpPr>
            <p:spPr>
              <a:xfrm>
                <a:off x="1501321" y="4432993"/>
                <a:ext cx="1615321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366;p26">
                <a:extLst>
                  <a:ext uri="{FF2B5EF4-FFF2-40B4-BE49-F238E27FC236}">
                    <a16:creationId xmlns:a16="http://schemas.microsoft.com/office/drawing/2014/main" id="{54095FE2-F3CD-1641-A0F0-FC0100192942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" name="Google Shape;367;p26">
              <a:extLst>
                <a:ext uri="{FF2B5EF4-FFF2-40B4-BE49-F238E27FC236}">
                  <a16:creationId xmlns:a16="http://schemas.microsoft.com/office/drawing/2014/main" id="{F8D60030-4884-194E-9412-8822BC4293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FE98601-364A-FA40-9A95-E9CF87A8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59" y="1414327"/>
            <a:ext cx="2101095" cy="21010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EFD497-7566-3B45-A1D8-0E08B4B31EFB}"/>
              </a:ext>
            </a:extLst>
          </p:cNvPr>
          <p:cNvSpPr/>
          <p:nvPr/>
        </p:nvSpPr>
        <p:spPr>
          <a:xfrm>
            <a:off x="3532421" y="1359281"/>
            <a:ext cx="47703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2000" dirty="0" err="1"/>
              <a:t>Task</a:t>
            </a:r>
            <a:r>
              <a:rPr lang="fr-FR" sz="2000" dirty="0"/>
              <a:t>: Segment the spots in the image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2000" dirty="0"/>
              <a:t>Use </a:t>
            </a:r>
            <a:r>
              <a:rPr lang="fr-FR" sz="2000" dirty="0" err="1"/>
              <a:t>linear</a:t>
            </a:r>
            <a:r>
              <a:rPr lang="fr-FR" sz="2000" dirty="0"/>
              <a:t> </a:t>
            </a:r>
            <a:r>
              <a:rPr lang="fr-FR" sz="2000" dirty="0" err="1"/>
              <a:t>filters</a:t>
            </a:r>
            <a:r>
              <a:rPr lang="fr-FR" sz="2000" dirty="0"/>
              <a:t> to </a:t>
            </a:r>
            <a:r>
              <a:rPr lang="fr-FR" sz="2000" dirty="0" err="1"/>
              <a:t>remove</a:t>
            </a:r>
            <a:r>
              <a:rPr lang="fr-FR" sz="2000" dirty="0"/>
              <a:t> the background first</a:t>
            </a:r>
          </a:p>
        </p:txBody>
      </p:sp>
      <p:sp>
        <p:nvSpPr>
          <p:cNvPr id="15" name="Google Shape;228;p21">
            <a:extLst>
              <a:ext uri="{FF2B5EF4-FFF2-40B4-BE49-F238E27FC236}">
                <a16:creationId xmlns:a16="http://schemas.microsoft.com/office/drawing/2014/main" id="{7DF0D7A5-4C31-F146-BCA4-64C3B247AE18}"/>
              </a:ext>
            </a:extLst>
          </p:cNvPr>
          <p:cNvSpPr/>
          <p:nvPr/>
        </p:nvSpPr>
        <p:spPr>
          <a:xfrm>
            <a:off x="4828093" y="2622234"/>
            <a:ext cx="922890" cy="43632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9;p21">
            <a:extLst>
              <a:ext uri="{FF2B5EF4-FFF2-40B4-BE49-F238E27FC236}">
                <a16:creationId xmlns:a16="http://schemas.microsoft.com/office/drawing/2014/main" id="{8C6E94CF-B1BE-B04A-B5A5-26B5B8490616}"/>
              </a:ext>
            </a:extLst>
          </p:cNvPr>
          <p:cNvSpPr txBox="1"/>
          <p:nvPr/>
        </p:nvSpPr>
        <p:spPr>
          <a:xfrm>
            <a:off x="5012671" y="2622234"/>
            <a:ext cx="553734" cy="4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17" name="Google Shape;230;p21">
            <a:extLst>
              <a:ext uri="{FF2B5EF4-FFF2-40B4-BE49-F238E27FC236}">
                <a16:creationId xmlns:a16="http://schemas.microsoft.com/office/drawing/2014/main" id="{B8B568BF-5B58-7046-B1B0-2F7B4894AE95}"/>
              </a:ext>
            </a:extLst>
          </p:cNvPr>
          <p:cNvSpPr/>
          <p:nvPr/>
        </p:nvSpPr>
        <p:spPr>
          <a:xfrm>
            <a:off x="5631008" y="2659321"/>
            <a:ext cx="2797884" cy="362146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31;p21">
            <a:extLst>
              <a:ext uri="{FF2B5EF4-FFF2-40B4-BE49-F238E27FC236}">
                <a16:creationId xmlns:a16="http://schemas.microsoft.com/office/drawing/2014/main" id="{9E147745-80B2-EB40-882C-809D644E2C7B}"/>
              </a:ext>
            </a:extLst>
          </p:cNvPr>
          <p:cNvSpPr txBox="1"/>
          <p:nvPr/>
        </p:nvSpPr>
        <p:spPr>
          <a:xfrm>
            <a:off x="5784208" y="2659321"/>
            <a:ext cx="1656902" cy="36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Duplicate the image</a:t>
            </a:r>
            <a:endParaRPr dirty="0"/>
          </a:p>
        </p:txBody>
      </p:sp>
      <p:sp>
        <p:nvSpPr>
          <p:cNvPr id="21" name="Google Shape;228;p21">
            <a:extLst>
              <a:ext uri="{FF2B5EF4-FFF2-40B4-BE49-F238E27FC236}">
                <a16:creationId xmlns:a16="http://schemas.microsoft.com/office/drawing/2014/main" id="{DA4FB06F-8306-3647-978A-1579281204C7}"/>
              </a:ext>
            </a:extLst>
          </p:cNvPr>
          <p:cNvSpPr/>
          <p:nvPr/>
        </p:nvSpPr>
        <p:spPr>
          <a:xfrm>
            <a:off x="4841117" y="3177834"/>
            <a:ext cx="922890" cy="43632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9;p21">
            <a:extLst>
              <a:ext uri="{FF2B5EF4-FFF2-40B4-BE49-F238E27FC236}">
                <a16:creationId xmlns:a16="http://schemas.microsoft.com/office/drawing/2014/main" id="{034C4792-6494-B44C-872A-40B16DD99709}"/>
              </a:ext>
            </a:extLst>
          </p:cNvPr>
          <p:cNvSpPr txBox="1"/>
          <p:nvPr/>
        </p:nvSpPr>
        <p:spPr>
          <a:xfrm>
            <a:off x="5025695" y="3177834"/>
            <a:ext cx="553734" cy="4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23" name="Google Shape;230;p21">
            <a:extLst>
              <a:ext uri="{FF2B5EF4-FFF2-40B4-BE49-F238E27FC236}">
                <a16:creationId xmlns:a16="http://schemas.microsoft.com/office/drawing/2014/main" id="{C118A2AB-4750-4448-9646-2960BA5ABCB0}"/>
              </a:ext>
            </a:extLst>
          </p:cNvPr>
          <p:cNvSpPr/>
          <p:nvPr/>
        </p:nvSpPr>
        <p:spPr>
          <a:xfrm>
            <a:off x="5644032" y="3214921"/>
            <a:ext cx="2784860" cy="362146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31;p21">
            <a:extLst>
              <a:ext uri="{FF2B5EF4-FFF2-40B4-BE49-F238E27FC236}">
                <a16:creationId xmlns:a16="http://schemas.microsoft.com/office/drawing/2014/main" id="{78CC57E1-2AED-7C42-A844-4836CFEB2E7E}"/>
              </a:ext>
            </a:extLst>
          </p:cNvPr>
          <p:cNvSpPr txBox="1"/>
          <p:nvPr/>
        </p:nvSpPr>
        <p:spPr>
          <a:xfrm>
            <a:off x="5797231" y="3214921"/>
            <a:ext cx="2490983" cy="36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Blur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image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one of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bluring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techniques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learned</a:t>
            </a:r>
            <a:endParaRPr dirty="0"/>
          </a:p>
        </p:txBody>
      </p:sp>
      <p:sp>
        <p:nvSpPr>
          <p:cNvPr id="25" name="Google Shape;228;p21">
            <a:extLst>
              <a:ext uri="{FF2B5EF4-FFF2-40B4-BE49-F238E27FC236}">
                <a16:creationId xmlns:a16="http://schemas.microsoft.com/office/drawing/2014/main" id="{D7A7819C-3668-4942-B323-0D70CF99F657}"/>
              </a:ext>
            </a:extLst>
          </p:cNvPr>
          <p:cNvSpPr/>
          <p:nvPr/>
        </p:nvSpPr>
        <p:spPr>
          <a:xfrm>
            <a:off x="4855686" y="3756628"/>
            <a:ext cx="922890" cy="43632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29;p21">
            <a:extLst>
              <a:ext uri="{FF2B5EF4-FFF2-40B4-BE49-F238E27FC236}">
                <a16:creationId xmlns:a16="http://schemas.microsoft.com/office/drawing/2014/main" id="{D6D9951F-A9C0-EB49-A71F-F00BD66D698F}"/>
              </a:ext>
            </a:extLst>
          </p:cNvPr>
          <p:cNvSpPr txBox="1"/>
          <p:nvPr/>
        </p:nvSpPr>
        <p:spPr>
          <a:xfrm>
            <a:off x="5040264" y="3756628"/>
            <a:ext cx="553734" cy="4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27" name="Google Shape;230;p21">
            <a:extLst>
              <a:ext uri="{FF2B5EF4-FFF2-40B4-BE49-F238E27FC236}">
                <a16:creationId xmlns:a16="http://schemas.microsoft.com/office/drawing/2014/main" id="{1F86F61B-AFD0-694C-9F60-86AAB2669888}"/>
              </a:ext>
            </a:extLst>
          </p:cNvPr>
          <p:cNvSpPr/>
          <p:nvPr/>
        </p:nvSpPr>
        <p:spPr>
          <a:xfrm>
            <a:off x="5658601" y="3793715"/>
            <a:ext cx="2784860" cy="362146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1;p21">
            <a:extLst>
              <a:ext uri="{FF2B5EF4-FFF2-40B4-BE49-F238E27FC236}">
                <a16:creationId xmlns:a16="http://schemas.microsoft.com/office/drawing/2014/main" id="{013CB889-95C0-3442-91F7-DD67D88665CF}"/>
              </a:ext>
            </a:extLst>
          </p:cNvPr>
          <p:cNvSpPr txBox="1"/>
          <p:nvPr/>
        </p:nvSpPr>
        <p:spPr>
          <a:xfrm>
            <a:off x="5811800" y="3793715"/>
            <a:ext cx="2490983" cy="36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Subtract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image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blurred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image</a:t>
            </a:r>
            <a:endParaRPr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7DE43E4-AD62-B644-ACC7-91023F08A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59" y="3658586"/>
            <a:ext cx="2101095" cy="2118143"/>
          </a:xfrm>
          <a:prstGeom prst="rect">
            <a:avLst/>
          </a:prstGeom>
        </p:spPr>
      </p:pic>
      <p:sp>
        <p:nvSpPr>
          <p:cNvPr id="37" name="Google Shape;228;p21">
            <a:extLst>
              <a:ext uri="{FF2B5EF4-FFF2-40B4-BE49-F238E27FC236}">
                <a16:creationId xmlns:a16="http://schemas.microsoft.com/office/drawing/2014/main" id="{C7E1F188-2CF3-9142-973F-8F6A958BEAAA}"/>
              </a:ext>
            </a:extLst>
          </p:cNvPr>
          <p:cNvSpPr/>
          <p:nvPr/>
        </p:nvSpPr>
        <p:spPr>
          <a:xfrm>
            <a:off x="4855686" y="4318493"/>
            <a:ext cx="922890" cy="43632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29;p21">
            <a:extLst>
              <a:ext uri="{FF2B5EF4-FFF2-40B4-BE49-F238E27FC236}">
                <a16:creationId xmlns:a16="http://schemas.microsoft.com/office/drawing/2014/main" id="{8096DD99-C164-6F4B-9C40-92FAC5377471}"/>
              </a:ext>
            </a:extLst>
          </p:cNvPr>
          <p:cNvSpPr txBox="1"/>
          <p:nvPr/>
        </p:nvSpPr>
        <p:spPr>
          <a:xfrm>
            <a:off x="5040264" y="4318493"/>
            <a:ext cx="553734" cy="4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4</a:t>
            </a:r>
            <a:endParaRPr dirty="0"/>
          </a:p>
        </p:txBody>
      </p:sp>
      <p:sp>
        <p:nvSpPr>
          <p:cNvPr id="39" name="Google Shape;230;p21">
            <a:extLst>
              <a:ext uri="{FF2B5EF4-FFF2-40B4-BE49-F238E27FC236}">
                <a16:creationId xmlns:a16="http://schemas.microsoft.com/office/drawing/2014/main" id="{09C888EB-1548-2B43-B698-9EDF5A2FC381}"/>
              </a:ext>
            </a:extLst>
          </p:cNvPr>
          <p:cNvSpPr/>
          <p:nvPr/>
        </p:nvSpPr>
        <p:spPr>
          <a:xfrm>
            <a:off x="5658601" y="4355580"/>
            <a:ext cx="2784860" cy="362146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31;p21">
            <a:extLst>
              <a:ext uri="{FF2B5EF4-FFF2-40B4-BE49-F238E27FC236}">
                <a16:creationId xmlns:a16="http://schemas.microsoft.com/office/drawing/2014/main" id="{8CBFC592-DD32-2649-9F17-8B11063AFE83}"/>
              </a:ext>
            </a:extLst>
          </p:cNvPr>
          <p:cNvSpPr txBox="1"/>
          <p:nvPr/>
        </p:nvSpPr>
        <p:spPr>
          <a:xfrm>
            <a:off x="5811800" y="4355580"/>
            <a:ext cx="2490983" cy="36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profile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294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do we use filters? Uneven background correction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36</a:t>
            </a:fld>
            <a:endParaRPr lang="en-GB"/>
          </a:p>
        </p:txBody>
      </p:sp>
      <p:grpSp>
        <p:nvGrpSpPr>
          <p:cNvPr id="6" name="Google Shape;363;p26">
            <a:extLst>
              <a:ext uri="{FF2B5EF4-FFF2-40B4-BE49-F238E27FC236}">
                <a16:creationId xmlns:a16="http://schemas.microsoft.com/office/drawing/2014/main" id="{8F362D88-2405-BC44-BE9D-16EE7864488A}"/>
              </a:ext>
            </a:extLst>
          </p:cNvPr>
          <p:cNvGrpSpPr/>
          <p:nvPr/>
        </p:nvGrpSpPr>
        <p:grpSpPr>
          <a:xfrm>
            <a:off x="7057292" y="5532377"/>
            <a:ext cx="3259015" cy="412177"/>
            <a:chOff x="1916402" y="4023314"/>
            <a:chExt cx="3454300" cy="412177"/>
          </a:xfrm>
        </p:grpSpPr>
        <p:grpSp>
          <p:nvGrpSpPr>
            <p:cNvPr id="7" name="Google Shape;364;p26">
              <a:extLst>
                <a:ext uri="{FF2B5EF4-FFF2-40B4-BE49-F238E27FC236}">
                  <a16:creationId xmlns:a16="http://schemas.microsoft.com/office/drawing/2014/main" id="{9A4DB0AF-9EE6-8047-BD8F-34C2F619DDE2}"/>
                </a:ext>
              </a:extLst>
            </p:cNvPr>
            <p:cNvGrpSpPr/>
            <p:nvPr/>
          </p:nvGrpSpPr>
          <p:grpSpPr>
            <a:xfrm>
              <a:off x="1916402" y="4023314"/>
              <a:ext cx="3454300" cy="412177"/>
              <a:chOff x="1501321" y="4432993"/>
              <a:chExt cx="3454300" cy="530977"/>
            </a:xfrm>
          </p:grpSpPr>
          <p:sp>
            <p:nvSpPr>
              <p:cNvPr id="9" name="Google Shape;365;p26">
                <a:extLst>
                  <a:ext uri="{FF2B5EF4-FFF2-40B4-BE49-F238E27FC236}">
                    <a16:creationId xmlns:a16="http://schemas.microsoft.com/office/drawing/2014/main" id="{4AD7F604-B2B0-4A45-A460-ED5B737134B5}"/>
                  </a:ext>
                </a:extLst>
              </p:cNvPr>
              <p:cNvSpPr/>
              <p:nvPr/>
            </p:nvSpPr>
            <p:spPr>
              <a:xfrm>
                <a:off x="1501321" y="4432993"/>
                <a:ext cx="1615321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366;p26">
                <a:extLst>
                  <a:ext uri="{FF2B5EF4-FFF2-40B4-BE49-F238E27FC236}">
                    <a16:creationId xmlns:a16="http://schemas.microsoft.com/office/drawing/2014/main" id="{54095FE2-F3CD-1641-A0F0-FC0100192942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" name="Google Shape;367;p26">
              <a:extLst>
                <a:ext uri="{FF2B5EF4-FFF2-40B4-BE49-F238E27FC236}">
                  <a16:creationId xmlns:a16="http://schemas.microsoft.com/office/drawing/2014/main" id="{F8D60030-4884-194E-9412-8822BC4293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FE98601-364A-FA40-9A95-E9CF87A8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59" y="1414327"/>
            <a:ext cx="2101095" cy="21010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EFD497-7566-3B45-A1D8-0E08B4B31EFB}"/>
              </a:ext>
            </a:extLst>
          </p:cNvPr>
          <p:cNvSpPr/>
          <p:nvPr/>
        </p:nvSpPr>
        <p:spPr>
          <a:xfrm>
            <a:off x="4379527" y="1688906"/>
            <a:ext cx="3908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 err="1"/>
              <a:t>Task</a:t>
            </a:r>
            <a:r>
              <a:rPr lang="fr-FR" sz="1600" dirty="0"/>
              <a:t>: Segment the spots in the image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/>
              <a:t>Use RANK </a:t>
            </a:r>
            <a:r>
              <a:rPr lang="fr-FR" sz="1600" dirty="0" err="1"/>
              <a:t>filters</a:t>
            </a:r>
            <a:r>
              <a:rPr lang="fr-FR" sz="1600" dirty="0"/>
              <a:t> to </a:t>
            </a:r>
            <a:r>
              <a:rPr lang="fr-FR" sz="1600" dirty="0" err="1"/>
              <a:t>remove</a:t>
            </a:r>
            <a:r>
              <a:rPr lang="fr-FR" sz="1600" dirty="0"/>
              <a:t> the background </a:t>
            </a:r>
          </a:p>
        </p:txBody>
      </p:sp>
      <p:sp>
        <p:nvSpPr>
          <p:cNvPr id="15" name="Google Shape;228;p21">
            <a:extLst>
              <a:ext uri="{FF2B5EF4-FFF2-40B4-BE49-F238E27FC236}">
                <a16:creationId xmlns:a16="http://schemas.microsoft.com/office/drawing/2014/main" id="{7DF0D7A5-4C31-F146-BCA4-64C3B247AE18}"/>
              </a:ext>
            </a:extLst>
          </p:cNvPr>
          <p:cNvSpPr/>
          <p:nvPr/>
        </p:nvSpPr>
        <p:spPr>
          <a:xfrm>
            <a:off x="4497333" y="2622234"/>
            <a:ext cx="935153" cy="43632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9;p21">
            <a:extLst>
              <a:ext uri="{FF2B5EF4-FFF2-40B4-BE49-F238E27FC236}">
                <a16:creationId xmlns:a16="http://schemas.microsoft.com/office/drawing/2014/main" id="{8C6E94CF-B1BE-B04A-B5A5-26B5B8490616}"/>
              </a:ext>
            </a:extLst>
          </p:cNvPr>
          <p:cNvSpPr txBox="1"/>
          <p:nvPr/>
        </p:nvSpPr>
        <p:spPr>
          <a:xfrm>
            <a:off x="4686816" y="2622234"/>
            <a:ext cx="561092" cy="4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17" name="Google Shape;230;p21">
            <a:extLst>
              <a:ext uri="{FF2B5EF4-FFF2-40B4-BE49-F238E27FC236}">
                <a16:creationId xmlns:a16="http://schemas.microsoft.com/office/drawing/2014/main" id="{B8B568BF-5B58-7046-B1B0-2F7B4894AE95}"/>
              </a:ext>
            </a:extLst>
          </p:cNvPr>
          <p:cNvSpPr/>
          <p:nvPr/>
        </p:nvSpPr>
        <p:spPr>
          <a:xfrm>
            <a:off x="5347255" y="2659321"/>
            <a:ext cx="3344684" cy="362146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31;p21">
            <a:extLst>
              <a:ext uri="{FF2B5EF4-FFF2-40B4-BE49-F238E27FC236}">
                <a16:creationId xmlns:a16="http://schemas.microsoft.com/office/drawing/2014/main" id="{9E147745-80B2-EB40-882C-809D644E2C7B}"/>
              </a:ext>
            </a:extLst>
          </p:cNvPr>
          <p:cNvSpPr txBox="1"/>
          <p:nvPr/>
        </p:nvSpPr>
        <p:spPr>
          <a:xfrm>
            <a:off x="5515616" y="2659321"/>
            <a:ext cx="1980716" cy="36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Duplicate the image</a:t>
            </a:r>
            <a:endParaRPr dirty="0"/>
          </a:p>
        </p:txBody>
      </p:sp>
      <p:sp>
        <p:nvSpPr>
          <p:cNvPr id="21" name="Google Shape;228;p21">
            <a:extLst>
              <a:ext uri="{FF2B5EF4-FFF2-40B4-BE49-F238E27FC236}">
                <a16:creationId xmlns:a16="http://schemas.microsoft.com/office/drawing/2014/main" id="{DA4FB06F-8306-3647-978A-1579281204C7}"/>
              </a:ext>
            </a:extLst>
          </p:cNvPr>
          <p:cNvSpPr/>
          <p:nvPr/>
        </p:nvSpPr>
        <p:spPr>
          <a:xfrm>
            <a:off x="4510357" y="3177834"/>
            <a:ext cx="935153" cy="43632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9;p21">
            <a:extLst>
              <a:ext uri="{FF2B5EF4-FFF2-40B4-BE49-F238E27FC236}">
                <a16:creationId xmlns:a16="http://schemas.microsoft.com/office/drawing/2014/main" id="{034C4792-6494-B44C-872A-40B16DD99709}"/>
              </a:ext>
            </a:extLst>
          </p:cNvPr>
          <p:cNvSpPr txBox="1"/>
          <p:nvPr/>
        </p:nvSpPr>
        <p:spPr>
          <a:xfrm>
            <a:off x="4699840" y="3177834"/>
            <a:ext cx="561092" cy="4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23" name="Google Shape;230;p21">
            <a:extLst>
              <a:ext uri="{FF2B5EF4-FFF2-40B4-BE49-F238E27FC236}">
                <a16:creationId xmlns:a16="http://schemas.microsoft.com/office/drawing/2014/main" id="{C118A2AB-4750-4448-9646-2960BA5ABCB0}"/>
              </a:ext>
            </a:extLst>
          </p:cNvPr>
          <p:cNvSpPr/>
          <p:nvPr/>
        </p:nvSpPr>
        <p:spPr>
          <a:xfrm>
            <a:off x="5360451" y="3214921"/>
            <a:ext cx="3329115" cy="362146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31;p21">
            <a:extLst>
              <a:ext uri="{FF2B5EF4-FFF2-40B4-BE49-F238E27FC236}">
                <a16:creationId xmlns:a16="http://schemas.microsoft.com/office/drawing/2014/main" id="{78CC57E1-2AED-7C42-A844-4836CFEB2E7E}"/>
              </a:ext>
            </a:extLst>
          </p:cNvPr>
          <p:cNvSpPr txBox="1"/>
          <p:nvPr/>
        </p:nvSpPr>
        <p:spPr>
          <a:xfrm>
            <a:off x="5517557" y="3214921"/>
            <a:ext cx="2977804" cy="36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minimum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subsequently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maximum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(top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25" name="Google Shape;228;p21">
            <a:extLst>
              <a:ext uri="{FF2B5EF4-FFF2-40B4-BE49-F238E27FC236}">
                <a16:creationId xmlns:a16="http://schemas.microsoft.com/office/drawing/2014/main" id="{D7A7819C-3668-4942-B323-0D70CF99F657}"/>
              </a:ext>
            </a:extLst>
          </p:cNvPr>
          <p:cNvSpPr/>
          <p:nvPr/>
        </p:nvSpPr>
        <p:spPr>
          <a:xfrm>
            <a:off x="4524926" y="3756628"/>
            <a:ext cx="935153" cy="43632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29;p21">
            <a:extLst>
              <a:ext uri="{FF2B5EF4-FFF2-40B4-BE49-F238E27FC236}">
                <a16:creationId xmlns:a16="http://schemas.microsoft.com/office/drawing/2014/main" id="{D6D9951F-A9C0-EB49-A71F-F00BD66D698F}"/>
              </a:ext>
            </a:extLst>
          </p:cNvPr>
          <p:cNvSpPr txBox="1"/>
          <p:nvPr/>
        </p:nvSpPr>
        <p:spPr>
          <a:xfrm>
            <a:off x="4714409" y="3756628"/>
            <a:ext cx="561092" cy="4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27" name="Google Shape;230;p21">
            <a:extLst>
              <a:ext uri="{FF2B5EF4-FFF2-40B4-BE49-F238E27FC236}">
                <a16:creationId xmlns:a16="http://schemas.microsoft.com/office/drawing/2014/main" id="{1F86F61B-AFD0-694C-9F60-86AAB2669888}"/>
              </a:ext>
            </a:extLst>
          </p:cNvPr>
          <p:cNvSpPr/>
          <p:nvPr/>
        </p:nvSpPr>
        <p:spPr>
          <a:xfrm>
            <a:off x="5375020" y="3793715"/>
            <a:ext cx="3329115" cy="362146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1;p21">
            <a:extLst>
              <a:ext uri="{FF2B5EF4-FFF2-40B4-BE49-F238E27FC236}">
                <a16:creationId xmlns:a16="http://schemas.microsoft.com/office/drawing/2014/main" id="{013CB889-95C0-3442-91F7-DD67D88665CF}"/>
              </a:ext>
            </a:extLst>
          </p:cNvPr>
          <p:cNvSpPr txBox="1"/>
          <p:nvPr/>
        </p:nvSpPr>
        <p:spPr>
          <a:xfrm>
            <a:off x="5532126" y="3793715"/>
            <a:ext cx="2977804" cy="36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Subtract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dirty="0"/>
          </a:p>
        </p:txBody>
      </p:sp>
      <p:sp>
        <p:nvSpPr>
          <p:cNvPr id="37" name="Google Shape;228;p21">
            <a:extLst>
              <a:ext uri="{FF2B5EF4-FFF2-40B4-BE49-F238E27FC236}">
                <a16:creationId xmlns:a16="http://schemas.microsoft.com/office/drawing/2014/main" id="{C7E1F188-2CF3-9142-973F-8F6A958BEAAA}"/>
              </a:ext>
            </a:extLst>
          </p:cNvPr>
          <p:cNvSpPr/>
          <p:nvPr/>
        </p:nvSpPr>
        <p:spPr>
          <a:xfrm>
            <a:off x="4524926" y="4318493"/>
            <a:ext cx="935153" cy="43632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29;p21">
            <a:extLst>
              <a:ext uri="{FF2B5EF4-FFF2-40B4-BE49-F238E27FC236}">
                <a16:creationId xmlns:a16="http://schemas.microsoft.com/office/drawing/2014/main" id="{8096DD99-C164-6F4B-9C40-92FAC5377471}"/>
              </a:ext>
            </a:extLst>
          </p:cNvPr>
          <p:cNvSpPr txBox="1"/>
          <p:nvPr/>
        </p:nvSpPr>
        <p:spPr>
          <a:xfrm>
            <a:off x="4714409" y="4318493"/>
            <a:ext cx="561092" cy="43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4</a:t>
            </a:r>
            <a:endParaRPr dirty="0"/>
          </a:p>
        </p:txBody>
      </p:sp>
      <p:sp>
        <p:nvSpPr>
          <p:cNvPr id="39" name="Google Shape;230;p21">
            <a:extLst>
              <a:ext uri="{FF2B5EF4-FFF2-40B4-BE49-F238E27FC236}">
                <a16:creationId xmlns:a16="http://schemas.microsoft.com/office/drawing/2014/main" id="{09C888EB-1548-2B43-B698-9EDF5A2FC381}"/>
              </a:ext>
            </a:extLst>
          </p:cNvPr>
          <p:cNvSpPr/>
          <p:nvPr/>
        </p:nvSpPr>
        <p:spPr>
          <a:xfrm>
            <a:off x="5375020" y="4355580"/>
            <a:ext cx="3329115" cy="362146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31;p21">
            <a:extLst>
              <a:ext uri="{FF2B5EF4-FFF2-40B4-BE49-F238E27FC236}">
                <a16:creationId xmlns:a16="http://schemas.microsoft.com/office/drawing/2014/main" id="{8CBFC592-DD32-2649-9F17-8B11063AFE83}"/>
              </a:ext>
            </a:extLst>
          </p:cNvPr>
          <p:cNvSpPr txBox="1"/>
          <p:nvPr/>
        </p:nvSpPr>
        <p:spPr>
          <a:xfrm>
            <a:off x="5532126" y="4355580"/>
            <a:ext cx="2977804" cy="362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 profile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32AC1B-6FC9-8245-A29C-110BEABBF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59" y="3786087"/>
            <a:ext cx="2101095" cy="209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2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do we use filters? Uneven background correction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37</a:t>
            </a:fld>
            <a:endParaRPr lang="en-GB"/>
          </a:p>
        </p:txBody>
      </p:sp>
      <p:grpSp>
        <p:nvGrpSpPr>
          <p:cNvPr id="6" name="Google Shape;363;p26">
            <a:extLst>
              <a:ext uri="{FF2B5EF4-FFF2-40B4-BE49-F238E27FC236}">
                <a16:creationId xmlns:a16="http://schemas.microsoft.com/office/drawing/2014/main" id="{8F362D88-2405-BC44-BE9D-16EE7864488A}"/>
              </a:ext>
            </a:extLst>
          </p:cNvPr>
          <p:cNvGrpSpPr/>
          <p:nvPr/>
        </p:nvGrpSpPr>
        <p:grpSpPr>
          <a:xfrm>
            <a:off x="771059" y="5385682"/>
            <a:ext cx="4431562" cy="560474"/>
            <a:chOff x="1916401" y="4023315"/>
            <a:chExt cx="3454301" cy="412178"/>
          </a:xfrm>
        </p:grpSpPr>
        <p:grpSp>
          <p:nvGrpSpPr>
            <p:cNvPr id="7" name="Google Shape;364;p26">
              <a:extLst>
                <a:ext uri="{FF2B5EF4-FFF2-40B4-BE49-F238E27FC236}">
                  <a16:creationId xmlns:a16="http://schemas.microsoft.com/office/drawing/2014/main" id="{9A4DB0AF-9EE6-8047-BD8F-34C2F619DDE2}"/>
                </a:ext>
              </a:extLst>
            </p:cNvPr>
            <p:cNvGrpSpPr/>
            <p:nvPr/>
          </p:nvGrpSpPr>
          <p:grpSpPr>
            <a:xfrm>
              <a:off x="1916401" y="4023315"/>
              <a:ext cx="3454301" cy="412178"/>
              <a:chOff x="1501320" y="4432992"/>
              <a:chExt cx="3454301" cy="530978"/>
            </a:xfrm>
          </p:grpSpPr>
          <p:sp>
            <p:nvSpPr>
              <p:cNvPr id="9" name="Google Shape;365;p26">
                <a:extLst>
                  <a:ext uri="{FF2B5EF4-FFF2-40B4-BE49-F238E27FC236}">
                    <a16:creationId xmlns:a16="http://schemas.microsoft.com/office/drawing/2014/main" id="{4AD7F604-B2B0-4A45-A460-ED5B737134B5}"/>
                  </a:ext>
                </a:extLst>
              </p:cNvPr>
              <p:cNvSpPr/>
              <p:nvPr/>
            </p:nvSpPr>
            <p:spPr>
              <a:xfrm>
                <a:off x="1501320" y="4432992"/>
                <a:ext cx="3062150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366;p26">
                <a:extLst>
                  <a:ext uri="{FF2B5EF4-FFF2-40B4-BE49-F238E27FC236}">
                    <a16:creationId xmlns:a16="http://schemas.microsoft.com/office/drawing/2014/main" id="{54095FE2-F3CD-1641-A0F0-FC0100192942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uneven</a:t>
                </a: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</a:t>
                </a: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background-test-image.tif</a:t>
                </a:r>
                <a:endParaRPr lang="fr-FR"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i-FI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Autophagosomes.tif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" name="Google Shape;367;p26">
              <a:extLst>
                <a:ext uri="{FF2B5EF4-FFF2-40B4-BE49-F238E27FC236}">
                  <a16:creationId xmlns:a16="http://schemas.microsoft.com/office/drawing/2014/main" id="{F8D60030-4884-194E-9412-8822BC42939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AA66E15-FB2A-3541-8710-7F457B9FA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59" y="1284907"/>
            <a:ext cx="3643286" cy="36432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6852A6-0A04-5741-A89A-F88FFB44FBA8}"/>
              </a:ext>
            </a:extLst>
          </p:cNvPr>
          <p:cNvSpPr/>
          <p:nvPr/>
        </p:nvSpPr>
        <p:spPr>
          <a:xfrm>
            <a:off x="4872951" y="1237609"/>
            <a:ext cx="36404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000" dirty="0"/>
              <a:t>Remember these images from </a:t>
            </a:r>
            <a:r>
              <a:rPr lang="en-US" sz="2000" dirty="0" err="1"/>
              <a:t>Tischi’s</a:t>
            </a:r>
            <a:r>
              <a:rPr lang="en-US" sz="2000" dirty="0"/>
              <a:t> lecture?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2000" dirty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000" dirty="0"/>
              <a:t>Let’s try removing the background using the two methods you just learned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1BF01B-437A-4B41-8389-22758A49C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494" y="3440983"/>
            <a:ext cx="3208189" cy="26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45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the lecture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38</a:t>
            </a:fld>
            <a:endParaRPr lang="en-GB"/>
          </a:p>
        </p:txBody>
      </p:sp>
      <p:sp>
        <p:nvSpPr>
          <p:cNvPr id="32" name="Google Shape;228;p21">
            <a:extLst>
              <a:ext uri="{FF2B5EF4-FFF2-40B4-BE49-F238E27FC236}">
                <a16:creationId xmlns:a16="http://schemas.microsoft.com/office/drawing/2014/main" id="{E4E1C979-E1CB-FD40-9C48-50A9CBC165AE}"/>
              </a:ext>
            </a:extLst>
          </p:cNvPr>
          <p:cNvSpPr/>
          <p:nvPr/>
        </p:nvSpPr>
        <p:spPr>
          <a:xfrm>
            <a:off x="461467" y="1415921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29;p21">
            <a:extLst>
              <a:ext uri="{FF2B5EF4-FFF2-40B4-BE49-F238E27FC236}">
                <a16:creationId xmlns:a16="http://schemas.microsoft.com/office/drawing/2014/main" id="{9C91A4E5-6EAD-914B-9819-D48C3D216122}"/>
              </a:ext>
            </a:extLst>
          </p:cNvPr>
          <p:cNvSpPr txBox="1"/>
          <p:nvPr/>
        </p:nvSpPr>
        <p:spPr>
          <a:xfrm>
            <a:off x="789767" y="1415921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35" name="Google Shape;230;p21">
            <a:extLst>
              <a:ext uri="{FF2B5EF4-FFF2-40B4-BE49-F238E27FC236}">
                <a16:creationId xmlns:a16="http://schemas.microsoft.com/office/drawing/2014/main" id="{FF541157-CA20-EB4C-8A36-426A06CF4539}"/>
              </a:ext>
            </a:extLst>
          </p:cNvPr>
          <p:cNvSpPr/>
          <p:nvPr/>
        </p:nvSpPr>
        <p:spPr>
          <a:xfrm>
            <a:off x="1889572" y="1471732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31;p21">
            <a:extLst>
              <a:ext uri="{FF2B5EF4-FFF2-40B4-BE49-F238E27FC236}">
                <a16:creationId xmlns:a16="http://schemas.microsoft.com/office/drawing/2014/main" id="{C25CBA1A-3220-8240-BA99-988C0358046D}"/>
              </a:ext>
            </a:extLst>
          </p:cNvPr>
          <p:cNvSpPr txBox="1"/>
          <p:nvPr/>
        </p:nvSpPr>
        <p:spPr>
          <a:xfrm>
            <a:off x="2162061" y="1471732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dirty="0"/>
          </a:p>
        </p:txBody>
      </p:sp>
      <p:sp>
        <p:nvSpPr>
          <p:cNvPr id="37" name="Google Shape;232;p21">
            <a:extLst>
              <a:ext uri="{FF2B5EF4-FFF2-40B4-BE49-F238E27FC236}">
                <a16:creationId xmlns:a16="http://schemas.microsoft.com/office/drawing/2014/main" id="{470DAF24-A969-4848-AEBE-5A28F319452D}"/>
              </a:ext>
            </a:extLst>
          </p:cNvPr>
          <p:cNvSpPr/>
          <p:nvPr/>
        </p:nvSpPr>
        <p:spPr>
          <a:xfrm>
            <a:off x="5190858" y="1471732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33;p21">
            <a:extLst>
              <a:ext uri="{FF2B5EF4-FFF2-40B4-BE49-F238E27FC236}">
                <a16:creationId xmlns:a16="http://schemas.microsoft.com/office/drawing/2014/main" id="{BF92335C-16CD-CB4D-89DE-DB53224BE52F}"/>
              </a:ext>
            </a:extLst>
          </p:cNvPr>
          <p:cNvSpPr txBox="1"/>
          <p:nvPr/>
        </p:nvSpPr>
        <p:spPr>
          <a:xfrm>
            <a:off x="5463347" y="1632152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ImageJ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Fiji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convolve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43" name="Google Shape;228;p21">
            <a:extLst>
              <a:ext uri="{FF2B5EF4-FFF2-40B4-BE49-F238E27FC236}">
                <a16:creationId xmlns:a16="http://schemas.microsoft.com/office/drawing/2014/main" id="{5625A6F2-D316-AB45-8840-93DEC9713EBB}"/>
              </a:ext>
            </a:extLst>
          </p:cNvPr>
          <p:cNvSpPr/>
          <p:nvPr/>
        </p:nvSpPr>
        <p:spPr>
          <a:xfrm>
            <a:off x="457200" y="2188692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29;p21">
            <a:extLst>
              <a:ext uri="{FF2B5EF4-FFF2-40B4-BE49-F238E27FC236}">
                <a16:creationId xmlns:a16="http://schemas.microsoft.com/office/drawing/2014/main" id="{248EF5EC-2DA1-0546-9085-FBE3672E8587}"/>
              </a:ext>
            </a:extLst>
          </p:cNvPr>
          <p:cNvSpPr txBox="1"/>
          <p:nvPr/>
        </p:nvSpPr>
        <p:spPr>
          <a:xfrm>
            <a:off x="785500" y="2188692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71" name="Google Shape;230;p21">
            <a:extLst>
              <a:ext uri="{FF2B5EF4-FFF2-40B4-BE49-F238E27FC236}">
                <a16:creationId xmlns:a16="http://schemas.microsoft.com/office/drawing/2014/main" id="{108FFC0B-8945-7649-A6FD-4BF9C3817529}"/>
              </a:ext>
            </a:extLst>
          </p:cNvPr>
          <p:cNvSpPr/>
          <p:nvPr/>
        </p:nvSpPr>
        <p:spPr>
          <a:xfrm>
            <a:off x="1885305" y="2244503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231;p21">
            <a:extLst>
              <a:ext uri="{FF2B5EF4-FFF2-40B4-BE49-F238E27FC236}">
                <a16:creationId xmlns:a16="http://schemas.microsoft.com/office/drawing/2014/main" id="{21157D22-D8B2-B947-8D2F-8382897B6BBF}"/>
              </a:ext>
            </a:extLst>
          </p:cNvPr>
          <p:cNvSpPr txBox="1"/>
          <p:nvPr/>
        </p:nvSpPr>
        <p:spPr>
          <a:xfrm>
            <a:off x="2157794" y="2244503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RANK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dirty="0"/>
          </a:p>
        </p:txBody>
      </p:sp>
      <p:sp>
        <p:nvSpPr>
          <p:cNvPr id="73" name="Google Shape;232;p21">
            <a:extLst>
              <a:ext uri="{FF2B5EF4-FFF2-40B4-BE49-F238E27FC236}">
                <a16:creationId xmlns:a16="http://schemas.microsoft.com/office/drawing/2014/main" id="{177EB83A-A50E-4249-98AF-CC4FEF1E15FB}"/>
              </a:ext>
            </a:extLst>
          </p:cNvPr>
          <p:cNvSpPr/>
          <p:nvPr/>
        </p:nvSpPr>
        <p:spPr>
          <a:xfrm>
            <a:off x="5186591" y="2244503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233;p21">
            <a:extLst>
              <a:ext uri="{FF2B5EF4-FFF2-40B4-BE49-F238E27FC236}">
                <a16:creationId xmlns:a16="http://schemas.microsoft.com/office/drawing/2014/main" id="{4533E48A-08FB-354E-8DAE-A71E1567F6D4}"/>
              </a:ext>
            </a:extLst>
          </p:cNvPr>
          <p:cNvSpPr txBox="1"/>
          <p:nvPr/>
        </p:nvSpPr>
        <p:spPr>
          <a:xfrm>
            <a:off x="5459080" y="2369754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ImageJ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Fiji RANK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75" name="Google Shape;228;p21">
            <a:extLst>
              <a:ext uri="{FF2B5EF4-FFF2-40B4-BE49-F238E27FC236}">
                <a16:creationId xmlns:a16="http://schemas.microsoft.com/office/drawing/2014/main" id="{5BAE01CC-EAA6-514B-B2D8-2E6E2715580B}"/>
              </a:ext>
            </a:extLst>
          </p:cNvPr>
          <p:cNvSpPr/>
          <p:nvPr/>
        </p:nvSpPr>
        <p:spPr>
          <a:xfrm>
            <a:off x="457200" y="2961463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229;p21">
            <a:extLst>
              <a:ext uri="{FF2B5EF4-FFF2-40B4-BE49-F238E27FC236}">
                <a16:creationId xmlns:a16="http://schemas.microsoft.com/office/drawing/2014/main" id="{7EF29A58-0922-5C49-A269-363623871B6D}"/>
              </a:ext>
            </a:extLst>
          </p:cNvPr>
          <p:cNvSpPr txBox="1"/>
          <p:nvPr/>
        </p:nvSpPr>
        <p:spPr>
          <a:xfrm>
            <a:off x="785500" y="2961463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77" name="Google Shape;230;p21">
            <a:extLst>
              <a:ext uri="{FF2B5EF4-FFF2-40B4-BE49-F238E27FC236}">
                <a16:creationId xmlns:a16="http://schemas.microsoft.com/office/drawing/2014/main" id="{88A42963-3905-CD41-AEF1-79BEF1091EFA}"/>
              </a:ext>
            </a:extLst>
          </p:cNvPr>
          <p:cNvSpPr/>
          <p:nvPr/>
        </p:nvSpPr>
        <p:spPr>
          <a:xfrm>
            <a:off x="1885305" y="3017274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31;p21">
            <a:extLst>
              <a:ext uri="{FF2B5EF4-FFF2-40B4-BE49-F238E27FC236}">
                <a16:creationId xmlns:a16="http://schemas.microsoft.com/office/drawing/2014/main" id="{565C8E4E-8AE4-BF47-B9CC-8294CE88C4C1}"/>
              </a:ext>
            </a:extLst>
          </p:cNvPr>
          <p:cNvSpPr txBox="1"/>
          <p:nvPr/>
        </p:nvSpPr>
        <p:spPr>
          <a:xfrm>
            <a:off x="2157794" y="3017274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endParaRPr dirty="0"/>
          </a:p>
        </p:txBody>
      </p:sp>
      <p:sp>
        <p:nvSpPr>
          <p:cNvPr id="79" name="Google Shape;232;p21">
            <a:extLst>
              <a:ext uri="{FF2B5EF4-FFF2-40B4-BE49-F238E27FC236}">
                <a16:creationId xmlns:a16="http://schemas.microsoft.com/office/drawing/2014/main" id="{7D4E8A96-7DAF-C440-A30D-50D6FDE2F1C2}"/>
              </a:ext>
            </a:extLst>
          </p:cNvPr>
          <p:cNvSpPr/>
          <p:nvPr/>
        </p:nvSpPr>
        <p:spPr>
          <a:xfrm>
            <a:off x="5186591" y="3017274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33;p21">
            <a:extLst>
              <a:ext uri="{FF2B5EF4-FFF2-40B4-BE49-F238E27FC236}">
                <a16:creationId xmlns:a16="http://schemas.microsoft.com/office/drawing/2014/main" id="{55426339-D5D5-074D-ABB2-5E5475B33B5C}"/>
              </a:ext>
            </a:extLst>
          </p:cNvPr>
          <p:cNvSpPr txBox="1"/>
          <p:nvPr/>
        </p:nvSpPr>
        <p:spPr>
          <a:xfrm>
            <a:off x="5459080" y="3142525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uneven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background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subtraction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noise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removal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23" name="Google Shape;228;p21">
            <a:extLst>
              <a:ext uri="{FF2B5EF4-FFF2-40B4-BE49-F238E27FC236}">
                <a16:creationId xmlns:a16="http://schemas.microsoft.com/office/drawing/2014/main" id="{60C65678-4634-B049-B80C-F050DB398D45}"/>
              </a:ext>
            </a:extLst>
          </p:cNvPr>
          <p:cNvSpPr/>
          <p:nvPr/>
        </p:nvSpPr>
        <p:spPr>
          <a:xfrm>
            <a:off x="465736" y="3734234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29;p21">
            <a:extLst>
              <a:ext uri="{FF2B5EF4-FFF2-40B4-BE49-F238E27FC236}">
                <a16:creationId xmlns:a16="http://schemas.microsoft.com/office/drawing/2014/main" id="{8761D68D-6A39-BD46-808B-8459B3E4FE3A}"/>
              </a:ext>
            </a:extLst>
          </p:cNvPr>
          <p:cNvSpPr txBox="1"/>
          <p:nvPr/>
        </p:nvSpPr>
        <p:spPr>
          <a:xfrm>
            <a:off x="794036" y="3734234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4</a:t>
            </a:r>
            <a:endParaRPr dirty="0"/>
          </a:p>
        </p:txBody>
      </p:sp>
      <p:sp>
        <p:nvSpPr>
          <p:cNvPr id="25" name="Google Shape;230;p21">
            <a:extLst>
              <a:ext uri="{FF2B5EF4-FFF2-40B4-BE49-F238E27FC236}">
                <a16:creationId xmlns:a16="http://schemas.microsoft.com/office/drawing/2014/main" id="{D432FE10-F6B5-FF48-91FF-96AB8562A0FE}"/>
              </a:ext>
            </a:extLst>
          </p:cNvPr>
          <p:cNvSpPr/>
          <p:nvPr/>
        </p:nvSpPr>
        <p:spPr>
          <a:xfrm>
            <a:off x="1893841" y="3790045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31;p21">
            <a:extLst>
              <a:ext uri="{FF2B5EF4-FFF2-40B4-BE49-F238E27FC236}">
                <a16:creationId xmlns:a16="http://schemas.microsoft.com/office/drawing/2014/main" id="{DC20010D-1AF9-864B-9B65-C06D2DE315DD}"/>
              </a:ext>
            </a:extLst>
          </p:cNvPr>
          <p:cNvSpPr txBox="1"/>
          <p:nvPr/>
        </p:nvSpPr>
        <p:spPr>
          <a:xfrm>
            <a:off x="2166330" y="3790045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operators</a:t>
            </a:r>
            <a:endParaRPr dirty="0"/>
          </a:p>
        </p:txBody>
      </p:sp>
      <p:sp>
        <p:nvSpPr>
          <p:cNvPr id="27" name="Google Shape;232;p21">
            <a:extLst>
              <a:ext uri="{FF2B5EF4-FFF2-40B4-BE49-F238E27FC236}">
                <a16:creationId xmlns:a16="http://schemas.microsoft.com/office/drawing/2014/main" id="{2C640089-3E88-5B43-84FA-9A0D3BD9EA02}"/>
              </a:ext>
            </a:extLst>
          </p:cNvPr>
          <p:cNvSpPr/>
          <p:nvPr/>
        </p:nvSpPr>
        <p:spPr>
          <a:xfrm>
            <a:off x="5195127" y="3790045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3;p21">
            <a:extLst>
              <a:ext uri="{FF2B5EF4-FFF2-40B4-BE49-F238E27FC236}">
                <a16:creationId xmlns:a16="http://schemas.microsoft.com/office/drawing/2014/main" id="{DD5993AB-5CDC-FA46-B8B4-14DA58AE4852}"/>
              </a:ext>
            </a:extLst>
          </p:cNvPr>
          <p:cNvSpPr txBox="1"/>
          <p:nvPr/>
        </p:nvSpPr>
        <p:spPr>
          <a:xfrm>
            <a:off x="5467616" y="3915296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Trying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morphological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operators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146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Morphological operations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39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98964-8CF1-2943-9775-AB0BDABAA5CD}"/>
              </a:ext>
            </a:extLst>
          </p:cNvPr>
          <p:cNvSpPr/>
          <p:nvPr/>
        </p:nvSpPr>
        <p:spPr>
          <a:xfrm>
            <a:off x="771059" y="1388218"/>
            <a:ext cx="776676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000" dirty="0"/>
              <a:t>Goal: Improve the binary mask obtained by the segmentation to correctly perform morphological analysis.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000" dirty="0"/>
              <a:t>Need binary image as input.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2000" dirty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2000" dirty="0"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000" dirty="0"/>
              <a:t>Some of the morphological operators (</a:t>
            </a:r>
            <a:r>
              <a:rPr lang="en-US" sz="2000" dirty="0" err="1"/>
              <a:t>morphomaths</a:t>
            </a:r>
            <a:r>
              <a:rPr lang="en-US" sz="2000" dirty="0"/>
              <a:t>):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/>
              <a:t>Dilation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/>
              <a:t>Erosion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/>
              <a:t>Opening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/>
              <a:t>Closing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/>
              <a:t>Watershed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/>
              <a:t>Fill holes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899B5-3491-644E-B395-CC9E6E434CAB}"/>
              </a:ext>
            </a:extLst>
          </p:cNvPr>
          <p:cNvSpPr/>
          <p:nvPr/>
        </p:nvSpPr>
        <p:spPr>
          <a:xfrm>
            <a:off x="771059" y="5678034"/>
            <a:ext cx="394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/>
              <a:t>Double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Edit</a:t>
            </a:r>
            <a:r>
              <a:rPr lang="fi-FI" dirty="0"/>
              <a:t> -&gt; </a:t>
            </a:r>
            <a:r>
              <a:rPr lang="fi-FI" dirty="0" err="1"/>
              <a:t>Options</a:t>
            </a:r>
            <a:r>
              <a:rPr lang="fi-FI" dirty="0"/>
              <a:t> -&gt; </a:t>
            </a:r>
            <a:r>
              <a:rPr lang="fi-FI" dirty="0" err="1"/>
              <a:t>Colors</a:t>
            </a:r>
            <a:r>
              <a:rPr lang="fi-FI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1274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During the lecture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4</a:t>
            </a:fld>
            <a:endParaRPr lang="en-GB"/>
          </a:p>
        </p:txBody>
      </p:sp>
      <p:sp>
        <p:nvSpPr>
          <p:cNvPr id="32" name="Google Shape;228;p21">
            <a:extLst>
              <a:ext uri="{FF2B5EF4-FFF2-40B4-BE49-F238E27FC236}">
                <a16:creationId xmlns:a16="http://schemas.microsoft.com/office/drawing/2014/main" id="{E4E1C979-E1CB-FD40-9C48-50A9CBC165AE}"/>
              </a:ext>
            </a:extLst>
          </p:cNvPr>
          <p:cNvSpPr/>
          <p:nvPr/>
        </p:nvSpPr>
        <p:spPr>
          <a:xfrm>
            <a:off x="461467" y="1415921"/>
            <a:ext cx="1641499" cy="65659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F78426"/>
              </a:gs>
              <a:gs pos="100000">
                <a:srgbClr val="FFB77F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29;p21">
            <a:extLst>
              <a:ext uri="{FF2B5EF4-FFF2-40B4-BE49-F238E27FC236}">
                <a16:creationId xmlns:a16="http://schemas.microsoft.com/office/drawing/2014/main" id="{9C91A4E5-6EAD-914B-9819-D48C3D216122}"/>
              </a:ext>
            </a:extLst>
          </p:cNvPr>
          <p:cNvSpPr txBox="1"/>
          <p:nvPr/>
        </p:nvSpPr>
        <p:spPr>
          <a:xfrm>
            <a:off x="789767" y="1415921"/>
            <a:ext cx="984900" cy="656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11425" rIns="0" bIns="1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35" name="Google Shape;230;p21">
            <a:extLst>
              <a:ext uri="{FF2B5EF4-FFF2-40B4-BE49-F238E27FC236}">
                <a16:creationId xmlns:a16="http://schemas.microsoft.com/office/drawing/2014/main" id="{FF541157-CA20-EB4C-8A36-426A06CF4539}"/>
              </a:ext>
            </a:extLst>
          </p:cNvPr>
          <p:cNvSpPr/>
          <p:nvPr/>
        </p:nvSpPr>
        <p:spPr>
          <a:xfrm>
            <a:off x="1889572" y="1471732"/>
            <a:ext cx="3492027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31;p21">
            <a:extLst>
              <a:ext uri="{FF2B5EF4-FFF2-40B4-BE49-F238E27FC236}">
                <a16:creationId xmlns:a16="http://schemas.microsoft.com/office/drawing/2014/main" id="{C25CBA1A-3220-8240-BA99-988C0358046D}"/>
              </a:ext>
            </a:extLst>
          </p:cNvPr>
          <p:cNvSpPr txBox="1"/>
          <p:nvPr/>
        </p:nvSpPr>
        <p:spPr>
          <a:xfrm>
            <a:off x="2162061" y="1471732"/>
            <a:ext cx="2947050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r>
              <a:rPr lang="fr-FR" sz="14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dirty="0"/>
          </a:p>
        </p:txBody>
      </p:sp>
      <p:sp>
        <p:nvSpPr>
          <p:cNvPr id="37" name="Google Shape;232;p21">
            <a:extLst>
              <a:ext uri="{FF2B5EF4-FFF2-40B4-BE49-F238E27FC236}">
                <a16:creationId xmlns:a16="http://schemas.microsoft.com/office/drawing/2014/main" id="{470DAF24-A969-4848-AEBE-5A28F319452D}"/>
              </a:ext>
            </a:extLst>
          </p:cNvPr>
          <p:cNvSpPr/>
          <p:nvPr/>
        </p:nvSpPr>
        <p:spPr>
          <a:xfrm>
            <a:off x="5190858" y="1471732"/>
            <a:ext cx="3491673" cy="544977"/>
          </a:xfrm>
          <a:prstGeom prst="chevron">
            <a:avLst>
              <a:gd name="adj" fmla="val 50000"/>
            </a:avLst>
          </a:prstGeom>
          <a:solidFill>
            <a:srgbClr val="FBDCCE">
              <a:alpha val="89803"/>
            </a:srgbClr>
          </a:solidFill>
          <a:ln w="9525" cap="flat" cmpd="sng">
            <a:solidFill>
              <a:srgbClr val="FBDCCE">
                <a:alpha val="8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33;p21">
            <a:extLst>
              <a:ext uri="{FF2B5EF4-FFF2-40B4-BE49-F238E27FC236}">
                <a16:creationId xmlns:a16="http://schemas.microsoft.com/office/drawing/2014/main" id="{BF92335C-16CD-CB4D-89DE-DB53224BE52F}"/>
              </a:ext>
            </a:extLst>
          </p:cNvPr>
          <p:cNvSpPr txBox="1"/>
          <p:nvPr/>
        </p:nvSpPr>
        <p:spPr>
          <a:xfrm>
            <a:off x="5463347" y="1632152"/>
            <a:ext cx="2946696" cy="54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8875" rIns="0" bIns="88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ImageJ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Fiji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convolve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FR" sz="1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lang="fr-FR" sz="14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509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Morphological operations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40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98964-8CF1-2943-9775-AB0BDABAA5CD}"/>
              </a:ext>
            </a:extLst>
          </p:cNvPr>
          <p:cNvSpPr/>
          <p:nvPr/>
        </p:nvSpPr>
        <p:spPr>
          <a:xfrm>
            <a:off x="496143" y="1312148"/>
            <a:ext cx="7766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000" dirty="0"/>
              <a:t>Dilation: When the intensity of the center pixel is 1, all the connected pixels are converted to 1.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000" dirty="0"/>
              <a:t>Gray value equivalent: Maximum</a:t>
            </a:r>
          </a:p>
        </p:txBody>
      </p:sp>
      <p:pic>
        <p:nvPicPr>
          <p:cNvPr id="8" name="dilated-1" descr=" 14">
            <a:hlinkClick r:id="" action="ppaction://media"/>
            <a:extLst>
              <a:ext uri="{FF2B5EF4-FFF2-40B4-BE49-F238E27FC236}">
                <a16:creationId xmlns:a16="http://schemas.microsoft.com/office/drawing/2014/main" id="{0B4E1AD2-1F7E-F447-A6B0-CA78A1780DF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59801" y="3021900"/>
            <a:ext cx="2867031" cy="2867031"/>
          </a:xfrm>
          <a:prstGeom prst="rect">
            <a:avLst/>
          </a:prstGeom>
        </p:spPr>
      </p:pic>
      <p:sp>
        <p:nvSpPr>
          <p:cNvPr id="9" name="TextBox 8" descr=" 15">
            <a:extLst>
              <a:ext uri="{FF2B5EF4-FFF2-40B4-BE49-F238E27FC236}">
                <a16:creationId xmlns:a16="http://schemas.microsoft.com/office/drawing/2014/main" id="{053125D3-602B-8049-BBE6-2FFB6A22E681}"/>
              </a:ext>
            </a:extLst>
          </p:cNvPr>
          <p:cNvSpPr txBox="1"/>
          <p:nvPr/>
        </p:nvSpPr>
        <p:spPr>
          <a:xfrm>
            <a:off x="3160026" y="2493588"/>
            <a:ext cx="243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Dilation</a:t>
            </a:r>
            <a:endParaRPr lang="fr-CH" sz="2000" dirty="0">
              <a:latin typeface="+mj-lt"/>
            </a:endParaRPr>
          </a:p>
        </p:txBody>
      </p:sp>
      <p:graphicFrame>
        <p:nvGraphicFramePr>
          <p:cNvPr id="10" name="Object 9" descr=" 16">
            <a:extLst>
              <a:ext uri="{FF2B5EF4-FFF2-40B4-BE49-F238E27FC236}">
                <a16:creationId xmlns:a16="http://schemas.microsoft.com/office/drawing/2014/main" id="{143E862C-6B5D-4745-89B8-768F0D88EC0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890044" y="3009811"/>
          <a:ext cx="328224" cy="328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Worksheet" r:id="rId9" imgW="464708" imgH="464989" progId="Excel.Sheet.12">
                  <p:embed/>
                </p:oleObj>
              </mc:Choice>
              <mc:Fallback>
                <p:oleObj name="Worksheet" r:id="rId9" imgW="464708" imgH="464989" progId="Excel.Sheet.12">
                  <p:embed/>
                  <p:pic>
                    <p:nvPicPr>
                      <p:cNvPr id="10" name="Object 9" descr=" 16">
                        <a:extLst>
                          <a:ext uri="{FF2B5EF4-FFF2-40B4-BE49-F238E27FC236}">
                            <a16:creationId xmlns:a16="http://schemas.microsoft.com/office/drawing/2014/main" id="{143E862C-6B5D-4745-89B8-768F0D88E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90044" y="3009811"/>
                        <a:ext cx="328224" cy="328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dilated-2" descr=" 20">
            <a:hlinkClick r:id="" action="ppaction://media"/>
            <a:extLst>
              <a:ext uri="{FF2B5EF4-FFF2-40B4-BE49-F238E27FC236}">
                <a16:creationId xmlns:a16="http://schemas.microsoft.com/office/drawing/2014/main" id="{1D8E3373-E6D3-A44D-9C07-C203E56E83B4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72359" y="3018660"/>
            <a:ext cx="2870272" cy="2870271"/>
          </a:xfrm>
          <a:prstGeom prst="rect">
            <a:avLst/>
          </a:prstGeom>
        </p:spPr>
      </p:pic>
      <p:graphicFrame>
        <p:nvGraphicFramePr>
          <p:cNvPr id="12" name="Object 11" descr=" 17">
            <a:extLst>
              <a:ext uri="{FF2B5EF4-FFF2-40B4-BE49-F238E27FC236}">
                <a16:creationId xmlns:a16="http://schemas.microsoft.com/office/drawing/2014/main" id="{2019B1AE-40A5-DB47-9CAE-4381FCF028B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920154" y="3009811"/>
          <a:ext cx="328224" cy="328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Worksheet" r:id="rId11" imgW="464708" imgH="464989" progId="Excel.Sheet.12">
                  <p:embed/>
                </p:oleObj>
              </mc:Choice>
              <mc:Fallback>
                <p:oleObj name="Worksheet" r:id="rId11" imgW="464708" imgH="464989" progId="Excel.Sheet.12">
                  <p:embed/>
                  <p:pic>
                    <p:nvPicPr>
                      <p:cNvPr id="12" name="Object 11" descr=" 17">
                        <a:extLst>
                          <a:ext uri="{FF2B5EF4-FFF2-40B4-BE49-F238E27FC236}">
                            <a16:creationId xmlns:a16="http://schemas.microsoft.com/office/drawing/2014/main" id="{2019B1AE-40A5-DB47-9CAE-4381FCF028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20154" y="3009811"/>
                        <a:ext cx="328224" cy="328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8178719-C438-E14C-97B7-D303A502455F}"/>
              </a:ext>
            </a:extLst>
          </p:cNvPr>
          <p:cNvSpPr/>
          <p:nvPr/>
        </p:nvSpPr>
        <p:spPr>
          <a:xfrm>
            <a:off x="631372" y="6029795"/>
            <a:ext cx="8512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www.edx.org</a:t>
            </a:r>
            <a:r>
              <a:rPr lang="en-GB" dirty="0"/>
              <a:t>/course/image-processing-and-analysis-for-life-scientists</a:t>
            </a:r>
          </a:p>
        </p:txBody>
      </p:sp>
    </p:spTree>
    <p:extLst>
      <p:ext uri="{BB962C8B-B14F-4D97-AF65-F5344CB8AC3E}">
        <p14:creationId xmlns:p14="http://schemas.microsoft.com/office/powerpoint/2010/main" val="20953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5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Morphological operations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41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98964-8CF1-2943-9775-AB0BDABAA5CD}"/>
              </a:ext>
            </a:extLst>
          </p:cNvPr>
          <p:cNvSpPr/>
          <p:nvPr/>
        </p:nvSpPr>
        <p:spPr>
          <a:xfrm>
            <a:off x="496143" y="1306672"/>
            <a:ext cx="7766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2000" dirty="0"/>
              <a:t>Erosion: </a:t>
            </a:r>
            <a:r>
              <a:rPr lang="fr-FR" sz="2000" dirty="0" err="1"/>
              <a:t>When</a:t>
            </a:r>
            <a:r>
              <a:rPr lang="fr-FR" sz="2000" dirty="0"/>
              <a:t> the </a:t>
            </a:r>
            <a:r>
              <a:rPr lang="fr-FR" sz="2000" dirty="0" err="1"/>
              <a:t>intensity</a:t>
            </a:r>
            <a:r>
              <a:rPr lang="fr-FR" sz="2000" dirty="0"/>
              <a:t> of the center pixel </a:t>
            </a:r>
            <a:r>
              <a:rPr lang="fr-FR" sz="2000" dirty="0" err="1"/>
              <a:t>is</a:t>
            </a:r>
            <a:r>
              <a:rPr lang="fr-FR" sz="2000" dirty="0"/>
              <a:t> 0, all the </a:t>
            </a:r>
            <a:r>
              <a:rPr lang="fr-FR" sz="2000" dirty="0" err="1"/>
              <a:t>connected</a:t>
            </a:r>
            <a:r>
              <a:rPr lang="fr-FR" sz="2000" dirty="0"/>
              <a:t> pixels are </a:t>
            </a:r>
            <a:r>
              <a:rPr lang="fr-FR" sz="2000" dirty="0" err="1"/>
              <a:t>converted</a:t>
            </a:r>
            <a:r>
              <a:rPr lang="fr-FR" sz="2000" dirty="0"/>
              <a:t> to 0.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000" dirty="0"/>
              <a:t>Gray value equivalent: Minimum</a:t>
            </a:r>
          </a:p>
        </p:txBody>
      </p:sp>
      <p:sp>
        <p:nvSpPr>
          <p:cNvPr id="9" name="TextBox 8" descr=" 15">
            <a:extLst>
              <a:ext uri="{FF2B5EF4-FFF2-40B4-BE49-F238E27FC236}">
                <a16:creationId xmlns:a16="http://schemas.microsoft.com/office/drawing/2014/main" id="{053125D3-602B-8049-BBE6-2FFB6A22E681}"/>
              </a:ext>
            </a:extLst>
          </p:cNvPr>
          <p:cNvSpPr txBox="1"/>
          <p:nvPr/>
        </p:nvSpPr>
        <p:spPr>
          <a:xfrm>
            <a:off x="3160026" y="2493588"/>
            <a:ext cx="2439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Erosion</a:t>
            </a:r>
            <a:endParaRPr lang="fr-CH" sz="2000" dirty="0">
              <a:latin typeface="+mj-lt"/>
            </a:endParaRPr>
          </a:p>
        </p:txBody>
      </p:sp>
      <p:graphicFrame>
        <p:nvGraphicFramePr>
          <p:cNvPr id="10" name="Object 9" descr=" 16">
            <a:extLst>
              <a:ext uri="{FF2B5EF4-FFF2-40B4-BE49-F238E27FC236}">
                <a16:creationId xmlns:a16="http://schemas.microsoft.com/office/drawing/2014/main" id="{143E862C-6B5D-4745-89B8-768F0D88EC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009109"/>
              </p:ext>
            </p:extLst>
          </p:nvPr>
        </p:nvGraphicFramePr>
        <p:xfrm>
          <a:off x="3893956" y="3013723"/>
          <a:ext cx="324312" cy="32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" name="Worksheet" r:id="rId8" imgW="464708" imgH="464989" progId="Excel.Sheet.12">
                  <p:embed/>
                </p:oleObj>
              </mc:Choice>
              <mc:Fallback>
                <p:oleObj name="Worksheet" r:id="rId8" imgW="464708" imgH="464989" progId="Excel.Sheet.12">
                  <p:embed/>
                  <p:pic>
                    <p:nvPicPr>
                      <p:cNvPr id="10" name="Object 9" descr=" 16">
                        <a:extLst>
                          <a:ext uri="{FF2B5EF4-FFF2-40B4-BE49-F238E27FC236}">
                            <a16:creationId xmlns:a16="http://schemas.microsoft.com/office/drawing/2014/main" id="{143E862C-6B5D-4745-89B8-768F0D88E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93956" y="3013723"/>
                        <a:ext cx="324312" cy="32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eroded-2" descr=" 6">
            <a:hlinkClick r:id="" action="ppaction://media"/>
            <a:extLst>
              <a:ext uri="{FF2B5EF4-FFF2-40B4-BE49-F238E27FC236}">
                <a16:creationId xmlns:a16="http://schemas.microsoft.com/office/drawing/2014/main" id="{9BA8CC42-5079-6848-B238-5238B408FFB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69556" y="3044546"/>
            <a:ext cx="2879845" cy="2879845"/>
          </a:xfrm>
          <a:prstGeom prst="rect">
            <a:avLst/>
          </a:prstGeom>
        </p:spPr>
      </p:pic>
      <p:pic>
        <p:nvPicPr>
          <p:cNvPr id="18" name="eroded-1" descr=" 5">
            <a:hlinkClick r:id="" action="ppaction://media"/>
            <a:extLst>
              <a:ext uri="{FF2B5EF4-FFF2-40B4-BE49-F238E27FC236}">
                <a16:creationId xmlns:a16="http://schemas.microsoft.com/office/drawing/2014/main" id="{032EF7FB-928F-7B4A-A3E1-3DA86D846D3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49829" y="3044546"/>
            <a:ext cx="2879845" cy="2879845"/>
          </a:xfrm>
          <a:prstGeom prst="rect">
            <a:avLst/>
          </a:prstGeom>
        </p:spPr>
      </p:pic>
      <p:graphicFrame>
        <p:nvGraphicFramePr>
          <p:cNvPr id="19" name="Object 18" descr=" 16">
            <a:extLst>
              <a:ext uri="{FF2B5EF4-FFF2-40B4-BE49-F238E27FC236}">
                <a16:creationId xmlns:a16="http://schemas.microsoft.com/office/drawing/2014/main" id="{1EBC793A-9DBC-5749-8008-65DAD8C7F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653238"/>
              </p:ext>
            </p:extLst>
          </p:nvPr>
        </p:nvGraphicFramePr>
        <p:xfrm>
          <a:off x="3865169" y="3029943"/>
          <a:ext cx="342022" cy="342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" name="Worksheet" r:id="rId11" imgW="464708" imgH="464989" progId="Excel.Sheet.12">
                  <p:embed/>
                </p:oleObj>
              </mc:Choice>
              <mc:Fallback>
                <p:oleObj name="Worksheet" r:id="rId11" imgW="464708" imgH="464989" progId="Excel.Sheet.12">
                  <p:embed/>
                  <p:pic>
                    <p:nvPicPr>
                      <p:cNvPr id="16" name="Object 15" descr=" 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65169" y="3029943"/>
                        <a:ext cx="342022" cy="342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 descr=" 17">
            <a:extLst>
              <a:ext uri="{FF2B5EF4-FFF2-40B4-BE49-F238E27FC236}">
                <a16:creationId xmlns:a16="http://schemas.microsoft.com/office/drawing/2014/main" id="{8D6F247B-F423-BE44-B2CE-BB627B2A89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404317"/>
              </p:ext>
            </p:extLst>
          </p:nvPr>
        </p:nvGraphicFramePr>
        <p:xfrm>
          <a:off x="6886566" y="3029943"/>
          <a:ext cx="342022" cy="342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8" name="Worksheet" r:id="rId12" imgW="464708" imgH="464989" progId="Excel.Sheet.12">
                  <p:embed/>
                </p:oleObj>
              </mc:Choice>
              <mc:Fallback>
                <p:oleObj name="Worksheet" r:id="rId12" imgW="464708" imgH="464989" progId="Excel.Sheet.12">
                  <p:embed/>
                  <p:pic>
                    <p:nvPicPr>
                      <p:cNvPr id="17" name="Object 16" descr=" 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86566" y="3029943"/>
                        <a:ext cx="342022" cy="342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518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7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879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Morphological operations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42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98964-8CF1-2943-9775-AB0BDABAA5CD}"/>
              </a:ext>
            </a:extLst>
          </p:cNvPr>
          <p:cNvSpPr/>
          <p:nvPr/>
        </p:nvSpPr>
        <p:spPr>
          <a:xfrm>
            <a:off x="771059" y="1544729"/>
            <a:ext cx="77667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 err="1"/>
              <a:t>Opening</a:t>
            </a:r>
            <a:r>
              <a:rPr lang="fr-FR" sz="1600" dirty="0"/>
              <a:t>: Erosion </a:t>
            </a:r>
            <a:r>
              <a:rPr lang="fr-FR" sz="1600" dirty="0" err="1"/>
              <a:t>followed</a:t>
            </a:r>
            <a:r>
              <a:rPr lang="fr-FR" sz="1600" dirty="0"/>
              <a:t> by Dilation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 err="1"/>
              <a:t>Removes</a:t>
            </a:r>
            <a:r>
              <a:rPr lang="fr-FR" sz="1600" dirty="0"/>
              <a:t> </a:t>
            </a:r>
            <a:r>
              <a:rPr lang="fr-FR" sz="1600" dirty="0" err="1"/>
              <a:t>small</a:t>
            </a:r>
            <a:r>
              <a:rPr lang="fr-FR" sz="1600" dirty="0"/>
              <a:t> </a:t>
            </a:r>
            <a:r>
              <a:rPr lang="fr-FR" sz="1600" dirty="0" err="1"/>
              <a:t>objects</a:t>
            </a:r>
            <a:r>
              <a:rPr lang="fr-FR" sz="1600" dirty="0"/>
              <a:t> and </a:t>
            </a:r>
            <a:r>
              <a:rPr lang="fr-FR" sz="1600" dirty="0" err="1"/>
              <a:t>separates</a:t>
            </a:r>
            <a:r>
              <a:rPr lang="fr-FR" sz="1600" dirty="0"/>
              <a:t> components.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fr-FR" sz="1600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 err="1"/>
              <a:t>Closing</a:t>
            </a:r>
            <a:r>
              <a:rPr lang="fr-FR" sz="1600" dirty="0"/>
              <a:t>: Dilation </a:t>
            </a:r>
            <a:r>
              <a:rPr lang="fr-FR" sz="1600" dirty="0" err="1"/>
              <a:t>followed</a:t>
            </a:r>
            <a:r>
              <a:rPr lang="fr-FR" sz="1600" dirty="0"/>
              <a:t> by Erosion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 err="1"/>
              <a:t>Removes</a:t>
            </a:r>
            <a:r>
              <a:rPr lang="fr-FR" sz="1600" dirty="0"/>
              <a:t> </a:t>
            </a:r>
            <a:r>
              <a:rPr lang="fr-FR" sz="1600" dirty="0" err="1"/>
              <a:t>small</a:t>
            </a:r>
            <a:r>
              <a:rPr lang="fr-FR" sz="1600" dirty="0"/>
              <a:t> </a:t>
            </a:r>
            <a:r>
              <a:rPr lang="fr-FR" sz="1600" dirty="0" err="1"/>
              <a:t>holes</a:t>
            </a:r>
            <a:r>
              <a:rPr lang="fr-FR" sz="1600" dirty="0"/>
              <a:t> and </a:t>
            </a:r>
            <a:r>
              <a:rPr lang="fr-FR" sz="1600" dirty="0" err="1"/>
              <a:t>merges</a:t>
            </a:r>
            <a:r>
              <a:rPr lang="fr-FR" sz="1600" dirty="0"/>
              <a:t> components.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fr-FR" sz="1600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1600" dirty="0"/>
              <a:t>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fr-FR" sz="1600" dirty="0"/>
          </a:p>
        </p:txBody>
      </p:sp>
      <p:grpSp>
        <p:nvGrpSpPr>
          <p:cNvPr id="13" name="Google Shape;363;p26">
            <a:extLst>
              <a:ext uri="{FF2B5EF4-FFF2-40B4-BE49-F238E27FC236}">
                <a16:creationId xmlns:a16="http://schemas.microsoft.com/office/drawing/2014/main" id="{F97AC313-5C21-6A41-AF37-10FC7E50E07C}"/>
              </a:ext>
            </a:extLst>
          </p:cNvPr>
          <p:cNvGrpSpPr/>
          <p:nvPr/>
        </p:nvGrpSpPr>
        <p:grpSpPr>
          <a:xfrm>
            <a:off x="5232500" y="5576297"/>
            <a:ext cx="3454300" cy="412173"/>
            <a:chOff x="1916402" y="4023317"/>
            <a:chExt cx="3454300" cy="412173"/>
          </a:xfrm>
        </p:grpSpPr>
        <p:grpSp>
          <p:nvGrpSpPr>
            <p:cNvPr id="14" name="Google Shape;364;p26">
              <a:extLst>
                <a:ext uri="{FF2B5EF4-FFF2-40B4-BE49-F238E27FC236}">
                  <a16:creationId xmlns:a16="http://schemas.microsoft.com/office/drawing/2014/main" id="{D0BA13E4-1A3C-7846-9E03-419E0C743797}"/>
                </a:ext>
              </a:extLst>
            </p:cNvPr>
            <p:cNvGrpSpPr/>
            <p:nvPr/>
          </p:nvGrpSpPr>
          <p:grpSpPr>
            <a:xfrm>
              <a:off x="1916402" y="4023317"/>
              <a:ext cx="3454300" cy="412173"/>
              <a:chOff x="1501321" y="4432998"/>
              <a:chExt cx="3454300" cy="530972"/>
            </a:xfrm>
          </p:grpSpPr>
          <p:sp>
            <p:nvSpPr>
              <p:cNvPr id="16" name="Google Shape;365;p26">
                <a:extLst>
                  <a:ext uri="{FF2B5EF4-FFF2-40B4-BE49-F238E27FC236}">
                    <a16:creationId xmlns:a16="http://schemas.microsoft.com/office/drawing/2014/main" id="{EE644D2C-81F8-EB4F-ABAC-8D9F77AEE140}"/>
                  </a:ext>
                </a:extLst>
              </p:cNvPr>
              <p:cNvSpPr/>
              <p:nvPr/>
            </p:nvSpPr>
            <p:spPr>
              <a:xfrm>
                <a:off x="1501321" y="4432998"/>
                <a:ext cx="3402269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366;p26">
                <a:extLst>
                  <a:ext uri="{FF2B5EF4-FFF2-40B4-BE49-F238E27FC236}">
                    <a16:creationId xmlns:a16="http://schemas.microsoft.com/office/drawing/2014/main" id="{63D32D0C-2AB5-6F4A-BD9E-660CF172B8F8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Images/</a:t>
                </a: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Binary.tif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" name="Google Shape;367;p26">
              <a:extLst>
                <a:ext uri="{FF2B5EF4-FFF2-40B4-BE49-F238E27FC236}">
                  <a16:creationId xmlns:a16="http://schemas.microsoft.com/office/drawing/2014/main" id="{77A44767-DBB9-0C48-B448-8F98C15FDF9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0D1E00-52F3-9A42-8809-B903320A0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57" y="3185600"/>
            <a:ext cx="2931494" cy="284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B9A4A5-1E00-0547-9393-37E8C9554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97" y="1489321"/>
            <a:ext cx="3155473" cy="2044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F794E-4E3E-0A45-B877-47267A522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897" y="3662240"/>
            <a:ext cx="1906034" cy="16482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572C77-3A3D-5F44-9738-A81D1C1D89BE}"/>
              </a:ext>
            </a:extLst>
          </p:cNvPr>
          <p:cNvSpPr/>
          <p:nvPr/>
        </p:nvSpPr>
        <p:spPr>
          <a:xfrm>
            <a:off x="238258" y="6075144"/>
            <a:ext cx="7141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https://</a:t>
            </a:r>
            <a:r>
              <a:rPr lang="en-GB" sz="1400" dirty="0" err="1"/>
              <a:t>imagej.nih.gov</a:t>
            </a:r>
            <a:r>
              <a:rPr lang="en-GB" sz="1400" dirty="0"/>
              <a:t>/</a:t>
            </a:r>
            <a:r>
              <a:rPr lang="en-GB" sz="1400" dirty="0" err="1"/>
              <a:t>ij</a:t>
            </a:r>
            <a:r>
              <a:rPr lang="en-GB" sz="1400" dirty="0"/>
              <a:t>/docs/guide/146-29.html</a:t>
            </a:r>
          </a:p>
        </p:txBody>
      </p:sp>
    </p:spTree>
    <p:extLst>
      <p:ext uri="{BB962C8B-B14F-4D97-AF65-F5344CB8AC3E}">
        <p14:creationId xmlns:p14="http://schemas.microsoft.com/office/powerpoint/2010/main" val="2782371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Morphological operations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43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98964-8CF1-2943-9775-AB0BDABAA5CD}"/>
              </a:ext>
            </a:extLst>
          </p:cNvPr>
          <p:cNvSpPr/>
          <p:nvPr/>
        </p:nvSpPr>
        <p:spPr>
          <a:xfrm>
            <a:off x="771059" y="1544729"/>
            <a:ext cx="77667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400" dirty="0"/>
              <a:t>Task: Using morphological operators, make an outline of the image with the thickness of one pixel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fr-FR" sz="2400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fr-FR" sz="2400" dirty="0"/>
              <a:t>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fr-FR" sz="2400" dirty="0"/>
          </a:p>
        </p:txBody>
      </p:sp>
      <p:grpSp>
        <p:nvGrpSpPr>
          <p:cNvPr id="13" name="Google Shape;363;p26">
            <a:extLst>
              <a:ext uri="{FF2B5EF4-FFF2-40B4-BE49-F238E27FC236}">
                <a16:creationId xmlns:a16="http://schemas.microsoft.com/office/drawing/2014/main" id="{F97AC313-5C21-6A41-AF37-10FC7E50E07C}"/>
              </a:ext>
            </a:extLst>
          </p:cNvPr>
          <p:cNvGrpSpPr/>
          <p:nvPr/>
        </p:nvGrpSpPr>
        <p:grpSpPr>
          <a:xfrm>
            <a:off x="5232500" y="5576297"/>
            <a:ext cx="3454300" cy="412173"/>
            <a:chOff x="1916402" y="4023317"/>
            <a:chExt cx="3454300" cy="412173"/>
          </a:xfrm>
        </p:grpSpPr>
        <p:grpSp>
          <p:nvGrpSpPr>
            <p:cNvPr id="14" name="Google Shape;364;p26">
              <a:extLst>
                <a:ext uri="{FF2B5EF4-FFF2-40B4-BE49-F238E27FC236}">
                  <a16:creationId xmlns:a16="http://schemas.microsoft.com/office/drawing/2014/main" id="{D0BA13E4-1A3C-7846-9E03-419E0C743797}"/>
                </a:ext>
              </a:extLst>
            </p:cNvPr>
            <p:cNvGrpSpPr/>
            <p:nvPr/>
          </p:nvGrpSpPr>
          <p:grpSpPr>
            <a:xfrm>
              <a:off x="1916402" y="4023317"/>
              <a:ext cx="3454300" cy="412173"/>
              <a:chOff x="1501321" y="4432998"/>
              <a:chExt cx="3454300" cy="530972"/>
            </a:xfrm>
          </p:grpSpPr>
          <p:sp>
            <p:nvSpPr>
              <p:cNvPr id="16" name="Google Shape;365;p26">
                <a:extLst>
                  <a:ext uri="{FF2B5EF4-FFF2-40B4-BE49-F238E27FC236}">
                    <a16:creationId xmlns:a16="http://schemas.microsoft.com/office/drawing/2014/main" id="{EE644D2C-81F8-EB4F-ABAC-8D9F77AEE140}"/>
                  </a:ext>
                </a:extLst>
              </p:cNvPr>
              <p:cNvSpPr/>
              <p:nvPr/>
            </p:nvSpPr>
            <p:spPr>
              <a:xfrm>
                <a:off x="1501321" y="4432998"/>
                <a:ext cx="3402269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366;p26">
                <a:extLst>
                  <a:ext uri="{FF2B5EF4-FFF2-40B4-BE49-F238E27FC236}">
                    <a16:creationId xmlns:a16="http://schemas.microsoft.com/office/drawing/2014/main" id="{63D32D0C-2AB5-6F4A-BD9E-660CF172B8F8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Images/</a:t>
                </a: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Binary.tif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" name="Google Shape;367;p26">
              <a:extLst>
                <a:ext uri="{FF2B5EF4-FFF2-40B4-BE49-F238E27FC236}">
                  <a16:creationId xmlns:a16="http://schemas.microsoft.com/office/drawing/2014/main" id="{77A44767-DBB9-0C48-B448-8F98C15FDF9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0D1E00-52F3-9A42-8809-B903320A0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57" y="3185600"/>
            <a:ext cx="2931494" cy="28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84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Morphological operations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44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98964-8CF1-2943-9775-AB0BDABAA5CD}"/>
              </a:ext>
            </a:extLst>
          </p:cNvPr>
          <p:cNvSpPr/>
          <p:nvPr/>
        </p:nvSpPr>
        <p:spPr>
          <a:xfrm>
            <a:off x="771059" y="1544729"/>
            <a:ext cx="77667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400" dirty="0"/>
              <a:t>Watershed: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400" dirty="0"/>
              <a:t>Erodes the objects to find the ultimate erode point: objects -&gt; single points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400" dirty="0"/>
              <a:t>Dilates the points until it reaches the border of the object or the border of another growing object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400" dirty="0"/>
              <a:t>Good for: homogenous objects with minimal overlap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400" dirty="0"/>
              <a:t>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fr-FR" sz="2400" dirty="0"/>
          </a:p>
        </p:txBody>
      </p:sp>
      <p:grpSp>
        <p:nvGrpSpPr>
          <p:cNvPr id="13" name="Google Shape;363;p26">
            <a:extLst>
              <a:ext uri="{FF2B5EF4-FFF2-40B4-BE49-F238E27FC236}">
                <a16:creationId xmlns:a16="http://schemas.microsoft.com/office/drawing/2014/main" id="{F97AC313-5C21-6A41-AF37-10FC7E50E07C}"/>
              </a:ext>
            </a:extLst>
          </p:cNvPr>
          <p:cNvGrpSpPr/>
          <p:nvPr/>
        </p:nvGrpSpPr>
        <p:grpSpPr>
          <a:xfrm>
            <a:off x="5232500" y="4824911"/>
            <a:ext cx="3454300" cy="412173"/>
            <a:chOff x="1916402" y="4023317"/>
            <a:chExt cx="3454300" cy="412173"/>
          </a:xfrm>
        </p:grpSpPr>
        <p:grpSp>
          <p:nvGrpSpPr>
            <p:cNvPr id="14" name="Google Shape;364;p26">
              <a:extLst>
                <a:ext uri="{FF2B5EF4-FFF2-40B4-BE49-F238E27FC236}">
                  <a16:creationId xmlns:a16="http://schemas.microsoft.com/office/drawing/2014/main" id="{D0BA13E4-1A3C-7846-9E03-419E0C743797}"/>
                </a:ext>
              </a:extLst>
            </p:cNvPr>
            <p:cNvGrpSpPr/>
            <p:nvPr/>
          </p:nvGrpSpPr>
          <p:grpSpPr>
            <a:xfrm>
              <a:off x="1916402" y="4023317"/>
              <a:ext cx="3454300" cy="412173"/>
              <a:chOff x="1501321" y="4432998"/>
              <a:chExt cx="3454300" cy="530972"/>
            </a:xfrm>
          </p:grpSpPr>
          <p:sp>
            <p:nvSpPr>
              <p:cNvPr id="16" name="Google Shape;365;p26">
                <a:extLst>
                  <a:ext uri="{FF2B5EF4-FFF2-40B4-BE49-F238E27FC236}">
                    <a16:creationId xmlns:a16="http://schemas.microsoft.com/office/drawing/2014/main" id="{EE644D2C-81F8-EB4F-ABAC-8D9F77AEE140}"/>
                  </a:ext>
                </a:extLst>
              </p:cNvPr>
              <p:cNvSpPr/>
              <p:nvPr/>
            </p:nvSpPr>
            <p:spPr>
              <a:xfrm>
                <a:off x="1501321" y="4432998"/>
                <a:ext cx="3402269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366;p26">
                <a:extLst>
                  <a:ext uri="{FF2B5EF4-FFF2-40B4-BE49-F238E27FC236}">
                    <a16:creationId xmlns:a16="http://schemas.microsoft.com/office/drawing/2014/main" id="{63D32D0C-2AB5-6F4A-BD9E-660CF172B8F8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Images/</a:t>
                </a: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Binary.tif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" name="Google Shape;367;p26">
              <a:extLst>
                <a:ext uri="{FF2B5EF4-FFF2-40B4-BE49-F238E27FC236}">
                  <a16:creationId xmlns:a16="http://schemas.microsoft.com/office/drawing/2014/main" id="{77A44767-DBB9-0C48-B448-8F98C15FDF9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363;p26">
            <a:extLst>
              <a:ext uri="{FF2B5EF4-FFF2-40B4-BE49-F238E27FC236}">
                <a16:creationId xmlns:a16="http://schemas.microsoft.com/office/drawing/2014/main" id="{F094BC35-2C8C-EE42-91F5-EEF3A4698151}"/>
              </a:ext>
            </a:extLst>
          </p:cNvPr>
          <p:cNvGrpSpPr/>
          <p:nvPr/>
        </p:nvGrpSpPr>
        <p:grpSpPr>
          <a:xfrm>
            <a:off x="5232500" y="5384541"/>
            <a:ext cx="3454300" cy="412173"/>
            <a:chOff x="1916402" y="4023317"/>
            <a:chExt cx="3454300" cy="412173"/>
          </a:xfrm>
        </p:grpSpPr>
        <p:grpSp>
          <p:nvGrpSpPr>
            <p:cNvPr id="18" name="Google Shape;364;p26">
              <a:extLst>
                <a:ext uri="{FF2B5EF4-FFF2-40B4-BE49-F238E27FC236}">
                  <a16:creationId xmlns:a16="http://schemas.microsoft.com/office/drawing/2014/main" id="{47D60B16-DF75-574B-8774-E145F6567DA3}"/>
                </a:ext>
              </a:extLst>
            </p:cNvPr>
            <p:cNvGrpSpPr/>
            <p:nvPr/>
          </p:nvGrpSpPr>
          <p:grpSpPr>
            <a:xfrm>
              <a:off x="1916402" y="4023317"/>
              <a:ext cx="3454300" cy="412173"/>
              <a:chOff x="1501321" y="4432998"/>
              <a:chExt cx="3454300" cy="530972"/>
            </a:xfrm>
          </p:grpSpPr>
          <p:sp>
            <p:nvSpPr>
              <p:cNvPr id="20" name="Google Shape;365;p26">
                <a:extLst>
                  <a:ext uri="{FF2B5EF4-FFF2-40B4-BE49-F238E27FC236}">
                    <a16:creationId xmlns:a16="http://schemas.microsoft.com/office/drawing/2014/main" id="{9FAB7EE6-809A-C048-ABAD-65215C376328}"/>
                  </a:ext>
                </a:extLst>
              </p:cNvPr>
              <p:cNvSpPr/>
              <p:nvPr/>
            </p:nvSpPr>
            <p:spPr>
              <a:xfrm>
                <a:off x="1501321" y="4432998"/>
                <a:ext cx="3402269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366;p26">
                <a:extLst>
                  <a:ext uri="{FF2B5EF4-FFF2-40B4-BE49-F238E27FC236}">
                    <a16:creationId xmlns:a16="http://schemas.microsoft.com/office/drawing/2014/main" id="{2153C31A-2505-6341-93EF-DDFBFA7092F0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Images/Binary2.tif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" name="Google Shape;367;p26">
              <a:extLst>
                <a:ext uri="{FF2B5EF4-FFF2-40B4-BE49-F238E27FC236}">
                  <a16:creationId xmlns:a16="http://schemas.microsoft.com/office/drawing/2014/main" id="{3B5A033D-9C7E-8C4F-BD5B-458D8FE3D9E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82608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Morphological operations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45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98964-8CF1-2943-9775-AB0BDABAA5CD}"/>
              </a:ext>
            </a:extLst>
          </p:cNvPr>
          <p:cNvSpPr/>
          <p:nvPr/>
        </p:nvSpPr>
        <p:spPr>
          <a:xfrm>
            <a:off x="771059" y="1544729"/>
            <a:ext cx="77667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400" dirty="0"/>
              <a:t>Fil holes: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400" dirty="0"/>
              <a:t>Good step before watershed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400" dirty="0"/>
              <a:t>It can also fills the space between objects </a:t>
            </a:r>
            <a:r>
              <a:rPr lang="en-US" sz="2400" dirty="0">
                <a:sym typeface="Wingdings" pitchFamily="2" charset="2"/>
              </a:rPr>
              <a:t>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2400" dirty="0"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2400" dirty="0">
              <a:sym typeface="Wingdings" pitchFamily="2" charset="2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400" dirty="0">
                <a:sym typeface="Wingdings" pitchFamily="2" charset="2"/>
              </a:rPr>
              <a:t>Task: Combine morphological operators to successfully watershed Binary3.tif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400" dirty="0"/>
              <a:t>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fr-FR" sz="2400" dirty="0"/>
          </a:p>
        </p:txBody>
      </p:sp>
      <p:grpSp>
        <p:nvGrpSpPr>
          <p:cNvPr id="13" name="Google Shape;363;p26">
            <a:extLst>
              <a:ext uri="{FF2B5EF4-FFF2-40B4-BE49-F238E27FC236}">
                <a16:creationId xmlns:a16="http://schemas.microsoft.com/office/drawing/2014/main" id="{F97AC313-5C21-6A41-AF37-10FC7E50E07C}"/>
              </a:ext>
            </a:extLst>
          </p:cNvPr>
          <p:cNvGrpSpPr/>
          <p:nvPr/>
        </p:nvGrpSpPr>
        <p:grpSpPr>
          <a:xfrm>
            <a:off x="5232500" y="4824911"/>
            <a:ext cx="3454300" cy="412173"/>
            <a:chOff x="1916402" y="4023317"/>
            <a:chExt cx="3454300" cy="412173"/>
          </a:xfrm>
        </p:grpSpPr>
        <p:grpSp>
          <p:nvGrpSpPr>
            <p:cNvPr id="14" name="Google Shape;364;p26">
              <a:extLst>
                <a:ext uri="{FF2B5EF4-FFF2-40B4-BE49-F238E27FC236}">
                  <a16:creationId xmlns:a16="http://schemas.microsoft.com/office/drawing/2014/main" id="{D0BA13E4-1A3C-7846-9E03-419E0C743797}"/>
                </a:ext>
              </a:extLst>
            </p:cNvPr>
            <p:cNvGrpSpPr/>
            <p:nvPr/>
          </p:nvGrpSpPr>
          <p:grpSpPr>
            <a:xfrm>
              <a:off x="1916402" y="4023317"/>
              <a:ext cx="3454300" cy="412173"/>
              <a:chOff x="1501321" y="4432998"/>
              <a:chExt cx="3454300" cy="530972"/>
            </a:xfrm>
          </p:grpSpPr>
          <p:sp>
            <p:nvSpPr>
              <p:cNvPr id="16" name="Google Shape;365;p26">
                <a:extLst>
                  <a:ext uri="{FF2B5EF4-FFF2-40B4-BE49-F238E27FC236}">
                    <a16:creationId xmlns:a16="http://schemas.microsoft.com/office/drawing/2014/main" id="{EE644D2C-81F8-EB4F-ABAC-8D9F77AEE140}"/>
                  </a:ext>
                </a:extLst>
              </p:cNvPr>
              <p:cNvSpPr/>
              <p:nvPr/>
            </p:nvSpPr>
            <p:spPr>
              <a:xfrm>
                <a:off x="1501321" y="4432998"/>
                <a:ext cx="3402269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366;p26">
                <a:extLst>
                  <a:ext uri="{FF2B5EF4-FFF2-40B4-BE49-F238E27FC236}">
                    <a16:creationId xmlns:a16="http://schemas.microsoft.com/office/drawing/2014/main" id="{63D32D0C-2AB5-6F4A-BD9E-660CF172B8F8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Images/</a:t>
                </a:r>
                <a:r>
                  <a:rPr lang="fr-FR" sz="1400" b="1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Binary.tif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" name="Google Shape;367;p26">
              <a:extLst>
                <a:ext uri="{FF2B5EF4-FFF2-40B4-BE49-F238E27FC236}">
                  <a16:creationId xmlns:a16="http://schemas.microsoft.com/office/drawing/2014/main" id="{77A44767-DBB9-0C48-B448-8F98C15FDF9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oogle Shape;363;p26">
            <a:extLst>
              <a:ext uri="{FF2B5EF4-FFF2-40B4-BE49-F238E27FC236}">
                <a16:creationId xmlns:a16="http://schemas.microsoft.com/office/drawing/2014/main" id="{F094BC35-2C8C-EE42-91F5-EEF3A4698151}"/>
              </a:ext>
            </a:extLst>
          </p:cNvPr>
          <p:cNvGrpSpPr/>
          <p:nvPr/>
        </p:nvGrpSpPr>
        <p:grpSpPr>
          <a:xfrm>
            <a:off x="5232500" y="5384541"/>
            <a:ext cx="3454300" cy="412173"/>
            <a:chOff x="1916402" y="4023317"/>
            <a:chExt cx="3454300" cy="412173"/>
          </a:xfrm>
        </p:grpSpPr>
        <p:grpSp>
          <p:nvGrpSpPr>
            <p:cNvPr id="18" name="Google Shape;364;p26">
              <a:extLst>
                <a:ext uri="{FF2B5EF4-FFF2-40B4-BE49-F238E27FC236}">
                  <a16:creationId xmlns:a16="http://schemas.microsoft.com/office/drawing/2014/main" id="{47D60B16-DF75-574B-8774-E145F6567DA3}"/>
                </a:ext>
              </a:extLst>
            </p:cNvPr>
            <p:cNvGrpSpPr/>
            <p:nvPr/>
          </p:nvGrpSpPr>
          <p:grpSpPr>
            <a:xfrm>
              <a:off x="1916402" y="4023317"/>
              <a:ext cx="3454300" cy="412173"/>
              <a:chOff x="1501321" y="4432998"/>
              <a:chExt cx="3454300" cy="530972"/>
            </a:xfrm>
          </p:grpSpPr>
          <p:sp>
            <p:nvSpPr>
              <p:cNvPr id="20" name="Google Shape;365;p26">
                <a:extLst>
                  <a:ext uri="{FF2B5EF4-FFF2-40B4-BE49-F238E27FC236}">
                    <a16:creationId xmlns:a16="http://schemas.microsoft.com/office/drawing/2014/main" id="{9FAB7EE6-809A-C048-ABAD-65215C376328}"/>
                  </a:ext>
                </a:extLst>
              </p:cNvPr>
              <p:cNvSpPr/>
              <p:nvPr/>
            </p:nvSpPr>
            <p:spPr>
              <a:xfrm>
                <a:off x="1501321" y="4432998"/>
                <a:ext cx="3402269" cy="530969"/>
              </a:xfrm>
              <a:prstGeom prst="chevron">
                <a:avLst>
                  <a:gd name="adj" fmla="val 50000"/>
                </a:avLst>
              </a:prstGeom>
              <a:solidFill>
                <a:srgbClr val="FBDCCE">
                  <a:alpha val="89803"/>
                </a:srgbClr>
              </a:solidFill>
              <a:ln w="9525" cap="flat" cmpd="sng">
                <a:solidFill>
                  <a:srgbClr val="F6D5C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366;p26">
                <a:extLst>
                  <a:ext uri="{FF2B5EF4-FFF2-40B4-BE49-F238E27FC236}">
                    <a16:creationId xmlns:a16="http://schemas.microsoft.com/office/drawing/2014/main" id="{2153C31A-2505-6341-93EF-DDFBFA7092F0}"/>
                  </a:ext>
                </a:extLst>
              </p:cNvPr>
              <p:cNvSpPr/>
              <p:nvPr/>
            </p:nvSpPr>
            <p:spPr>
              <a:xfrm>
                <a:off x="2084321" y="4433001"/>
                <a:ext cx="2871300" cy="53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8875" rIns="0" bIns="8875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r-FR" sz="14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Images/Binary3.tif</a:t>
                </a:r>
                <a:endParaRPr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9" name="Google Shape;367;p26">
              <a:extLst>
                <a:ext uri="{FF2B5EF4-FFF2-40B4-BE49-F238E27FC236}">
                  <a16:creationId xmlns:a16="http://schemas.microsoft.com/office/drawing/2014/main" id="{3B5A033D-9C7E-8C4F-BD5B-458D8FE3D9E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7573" y="4048065"/>
              <a:ext cx="358024" cy="3626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9774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images, as Fabrice also said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5</a:t>
            </a:fld>
            <a:endParaRPr lang="en-GB"/>
          </a:p>
        </p:txBody>
      </p:sp>
      <p:sp>
        <p:nvSpPr>
          <p:cNvPr id="6" name="Google Shape;168;p19">
            <a:extLst>
              <a:ext uri="{FF2B5EF4-FFF2-40B4-BE49-F238E27FC236}">
                <a16:creationId xmlns:a16="http://schemas.microsoft.com/office/drawing/2014/main" id="{EB0E30B8-C9DC-3A4A-9A07-88CD82E85227}"/>
              </a:ext>
            </a:extLst>
          </p:cNvPr>
          <p:cNvSpPr txBox="1"/>
          <p:nvPr/>
        </p:nvSpPr>
        <p:spPr>
          <a:xfrm>
            <a:off x="3843608" y="1170741"/>
            <a:ext cx="1883850" cy="4616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image </a:t>
            </a:r>
            <a:r>
              <a:rPr lang="fr-FR" sz="2400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fr-FR" sz="24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dirty="0"/>
          </a:p>
        </p:txBody>
      </p:sp>
      <p:sp>
        <p:nvSpPr>
          <p:cNvPr id="7" name="Google Shape;169;p19">
            <a:extLst>
              <a:ext uri="{FF2B5EF4-FFF2-40B4-BE49-F238E27FC236}">
                <a16:creationId xmlns:a16="http://schemas.microsoft.com/office/drawing/2014/main" id="{B447A4D0-296D-0940-9A3E-AC65B4CAAFC7}"/>
              </a:ext>
            </a:extLst>
          </p:cNvPr>
          <p:cNvSpPr txBox="1"/>
          <p:nvPr/>
        </p:nvSpPr>
        <p:spPr>
          <a:xfrm>
            <a:off x="1116013" y="2505408"/>
            <a:ext cx="1503617" cy="646331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collection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0;p19">
            <a:extLst>
              <a:ext uri="{FF2B5EF4-FFF2-40B4-BE49-F238E27FC236}">
                <a16:creationId xmlns:a16="http://schemas.microsoft.com/office/drawing/2014/main" id="{F2ED4BF7-D133-C44B-80E7-E6BD2ED1886F}"/>
              </a:ext>
            </a:extLst>
          </p:cNvPr>
          <p:cNvSpPr txBox="1"/>
          <p:nvPr/>
        </p:nvSpPr>
        <p:spPr>
          <a:xfrm>
            <a:off x="4033724" y="2505408"/>
            <a:ext cx="1503617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collection of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frequencies</a:t>
            </a:r>
            <a:endParaRPr/>
          </a:p>
        </p:txBody>
      </p:sp>
      <p:sp>
        <p:nvSpPr>
          <p:cNvPr id="9" name="Google Shape;171;p19">
            <a:extLst>
              <a:ext uri="{FF2B5EF4-FFF2-40B4-BE49-F238E27FC236}">
                <a16:creationId xmlns:a16="http://schemas.microsoft.com/office/drawing/2014/main" id="{868FF090-64F1-BB42-B8A6-B852A95405C4}"/>
              </a:ext>
            </a:extLst>
          </p:cNvPr>
          <p:cNvSpPr txBox="1"/>
          <p:nvPr/>
        </p:nvSpPr>
        <p:spPr>
          <a:xfrm>
            <a:off x="366648" y="3840075"/>
            <a:ext cx="1410451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endParaRPr/>
          </a:p>
        </p:txBody>
      </p:sp>
      <p:sp>
        <p:nvSpPr>
          <p:cNvPr id="10" name="Google Shape;172;p19">
            <a:extLst>
              <a:ext uri="{FF2B5EF4-FFF2-40B4-BE49-F238E27FC236}">
                <a16:creationId xmlns:a16="http://schemas.microsoft.com/office/drawing/2014/main" id="{41A354AA-4571-3A4C-8886-D4697A97ECFA}"/>
              </a:ext>
            </a:extLst>
          </p:cNvPr>
          <p:cNvSpPr txBox="1"/>
          <p:nvPr/>
        </p:nvSpPr>
        <p:spPr>
          <a:xfrm>
            <a:off x="1895343" y="3840075"/>
            <a:ext cx="1657826" cy="646331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Pixels </a:t>
            </a:r>
            <a:r>
              <a:rPr lang="fr-FR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within</a:t>
            </a:r>
            <a:r>
              <a: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neighbourhood</a:t>
            </a:r>
            <a:endParaRPr dirty="0"/>
          </a:p>
        </p:txBody>
      </p:sp>
      <p:cxnSp>
        <p:nvCxnSpPr>
          <p:cNvPr id="11" name="Google Shape;173;p19">
            <a:extLst>
              <a:ext uri="{FF2B5EF4-FFF2-40B4-BE49-F238E27FC236}">
                <a16:creationId xmlns:a16="http://schemas.microsoft.com/office/drawing/2014/main" id="{03AFC9CD-D2BC-8A48-95A9-7739301B9760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1867733" y="1632406"/>
            <a:ext cx="2917800" cy="873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174;p19">
            <a:extLst>
              <a:ext uri="{FF2B5EF4-FFF2-40B4-BE49-F238E27FC236}">
                <a16:creationId xmlns:a16="http://schemas.microsoft.com/office/drawing/2014/main" id="{E63BBD3F-BACE-5743-8E44-2291B3DCF2B2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4785533" y="1632406"/>
            <a:ext cx="0" cy="873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175;p19">
            <a:extLst>
              <a:ext uri="{FF2B5EF4-FFF2-40B4-BE49-F238E27FC236}">
                <a16:creationId xmlns:a16="http://schemas.microsoft.com/office/drawing/2014/main" id="{C1D9F66E-4D0E-494E-BDED-927E6C055464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1922" y="3151739"/>
            <a:ext cx="795900" cy="688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176;p19">
            <a:extLst>
              <a:ext uri="{FF2B5EF4-FFF2-40B4-BE49-F238E27FC236}">
                <a16:creationId xmlns:a16="http://schemas.microsoft.com/office/drawing/2014/main" id="{F48697F9-E90E-AD48-AD55-6A4708918948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1867822" y="3151739"/>
            <a:ext cx="856500" cy="688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177;p19">
            <a:extLst>
              <a:ext uri="{FF2B5EF4-FFF2-40B4-BE49-F238E27FC236}">
                <a16:creationId xmlns:a16="http://schemas.microsoft.com/office/drawing/2014/main" id="{BF4210C5-2B76-784F-8104-A3591745AAB1}"/>
              </a:ext>
            </a:extLst>
          </p:cNvPr>
          <p:cNvSpPr txBox="1"/>
          <p:nvPr/>
        </p:nvSpPr>
        <p:spPr>
          <a:xfrm>
            <a:off x="7016197" y="2505408"/>
            <a:ext cx="1503617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Calibri"/>
                <a:ea typeface="Calibri"/>
                <a:cs typeface="Calibri"/>
                <a:sym typeface="Calibri"/>
              </a:rPr>
              <a:t>a collection of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err="1">
                <a:latin typeface="Calibri"/>
                <a:ea typeface="Calibri"/>
                <a:cs typeface="Calibri"/>
                <a:sym typeface="Calibri"/>
              </a:rPr>
              <a:t>objects</a:t>
            </a:r>
            <a:endParaRPr dirty="0"/>
          </a:p>
        </p:txBody>
      </p:sp>
      <p:cxnSp>
        <p:nvCxnSpPr>
          <p:cNvPr id="16" name="Google Shape;178;p19">
            <a:extLst>
              <a:ext uri="{FF2B5EF4-FFF2-40B4-BE49-F238E27FC236}">
                <a16:creationId xmlns:a16="http://schemas.microsoft.com/office/drawing/2014/main" id="{69E30685-1DF8-E345-8F4E-932F799DA9F3}"/>
              </a:ext>
            </a:extLst>
          </p:cNvPr>
          <p:cNvCxnSpPr>
            <a:stCxn id="6" idx="2"/>
            <a:endCxn id="15" idx="0"/>
          </p:cNvCxnSpPr>
          <p:nvPr/>
        </p:nvCxnSpPr>
        <p:spPr>
          <a:xfrm>
            <a:off x="4785533" y="1632406"/>
            <a:ext cx="2982600" cy="873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Google Shape;179;p19">
            <a:extLst>
              <a:ext uri="{FF2B5EF4-FFF2-40B4-BE49-F238E27FC236}">
                <a16:creationId xmlns:a16="http://schemas.microsoft.com/office/drawing/2014/main" id="{44EE6C03-E6E1-F642-B99D-6CB408AEDB64}"/>
              </a:ext>
            </a:extLst>
          </p:cNvPr>
          <p:cNvSpPr txBox="1"/>
          <p:nvPr/>
        </p:nvSpPr>
        <p:spPr>
          <a:xfrm>
            <a:off x="279114" y="5313242"/>
            <a:ext cx="1585518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manipulations</a:t>
            </a:r>
            <a:endParaRPr/>
          </a:p>
        </p:txBody>
      </p:sp>
      <p:sp>
        <p:nvSpPr>
          <p:cNvPr id="18" name="Google Shape;180;p19">
            <a:extLst>
              <a:ext uri="{FF2B5EF4-FFF2-40B4-BE49-F238E27FC236}">
                <a16:creationId xmlns:a16="http://schemas.microsoft.com/office/drawing/2014/main" id="{DDF51251-894D-AF4A-9536-E75619BFDE14}"/>
              </a:ext>
            </a:extLst>
          </p:cNvPr>
          <p:cNvSpPr txBox="1"/>
          <p:nvPr/>
        </p:nvSpPr>
        <p:spPr>
          <a:xfrm>
            <a:off x="2077518" y="5313242"/>
            <a:ext cx="1293474" cy="646331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Spatial filtering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81;p19">
            <a:extLst>
              <a:ext uri="{FF2B5EF4-FFF2-40B4-BE49-F238E27FC236}">
                <a16:creationId xmlns:a16="http://schemas.microsoft.com/office/drawing/2014/main" id="{496C1A6F-47C7-EA45-B87E-E62BC394F924}"/>
              </a:ext>
            </a:extLst>
          </p:cNvPr>
          <p:cNvSpPr txBox="1"/>
          <p:nvPr/>
        </p:nvSpPr>
        <p:spPr>
          <a:xfrm>
            <a:off x="4147107" y="5313242"/>
            <a:ext cx="1276850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Frequential filtering</a:t>
            </a:r>
            <a:endParaRPr/>
          </a:p>
        </p:txBody>
      </p:sp>
      <p:sp>
        <p:nvSpPr>
          <p:cNvPr id="20" name="Google Shape;182;p19">
            <a:extLst>
              <a:ext uri="{FF2B5EF4-FFF2-40B4-BE49-F238E27FC236}">
                <a16:creationId xmlns:a16="http://schemas.microsoft.com/office/drawing/2014/main" id="{55650A8B-23AB-864E-9086-2DF686695367}"/>
              </a:ext>
            </a:extLst>
          </p:cNvPr>
          <p:cNvSpPr txBox="1"/>
          <p:nvPr/>
        </p:nvSpPr>
        <p:spPr>
          <a:xfrm>
            <a:off x="6789141" y="4782434"/>
            <a:ext cx="1957728" cy="13156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>
                <a:latin typeface="Calibri"/>
                <a:ea typeface="Calibri"/>
                <a:cs typeface="Calibri"/>
                <a:sym typeface="Calibri"/>
              </a:rPr>
              <a:t>Connecitviy</a:t>
            </a:r>
            <a:r>
              <a:rPr lang="fr-FR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800" dirty="0" err="1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latin typeface="Calibri"/>
                <a:ea typeface="Calibri"/>
                <a:cs typeface="Calibri"/>
                <a:sym typeface="Calibri"/>
              </a:rPr>
              <a:t>&amp;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 err="1">
                <a:latin typeface="Calibri"/>
                <a:ea typeface="Calibri"/>
                <a:cs typeface="Calibri"/>
                <a:sym typeface="Calibri"/>
              </a:rPr>
              <a:t>morphometry</a:t>
            </a:r>
            <a:endParaRPr dirty="0"/>
          </a:p>
        </p:txBody>
      </p:sp>
      <p:cxnSp>
        <p:nvCxnSpPr>
          <p:cNvPr id="21" name="Google Shape;183;p19">
            <a:extLst>
              <a:ext uri="{FF2B5EF4-FFF2-40B4-BE49-F238E27FC236}">
                <a16:creationId xmlns:a16="http://schemas.microsoft.com/office/drawing/2014/main" id="{6CDCEBF9-C00B-7444-9D3C-A65050AD8E1E}"/>
              </a:ext>
            </a:extLst>
          </p:cNvPr>
          <p:cNvCxnSpPr>
            <a:stCxn id="8" idx="2"/>
            <a:endCxn id="19" idx="0"/>
          </p:cNvCxnSpPr>
          <p:nvPr/>
        </p:nvCxnSpPr>
        <p:spPr>
          <a:xfrm>
            <a:off x="4785532" y="3151739"/>
            <a:ext cx="0" cy="21615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184;p19">
            <a:extLst>
              <a:ext uri="{FF2B5EF4-FFF2-40B4-BE49-F238E27FC236}">
                <a16:creationId xmlns:a16="http://schemas.microsoft.com/office/drawing/2014/main" id="{9D501FA9-E2F5-F148-B0CC-E3915A848061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7768005" y="3151739"/>
            <a:ext cx="1" cy="163069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185;p19">
            <a:extLst>
              <a:ext uri="{FF2B5EF4-FFF2-40B4-BE49-F238E27FC236}">
                <a16:creationId xmlns:a16="http://schemas.microsoft.com/office/drawing/2014/main" id="{6C2BFACB-0D92-C24A-B52E-F8B5B6B1FBC6}"/>
              </a:ext>
            </a:extLst>
          </p:cNvPr>
          <p:cNvCxnSpPr>
            <a:stCxn id="9" idx="2"/>
            <a:endCxn id="17" idx="0"/>
          </p:cNvCxnSpPr>
          <p:nvPr/>
        </p:nvCxnSpPr>
        <p:spPr>
          <a:xfrm>
            <a:off x="1071873" y="4486406"/>
            <a:ext cx="0" cy="826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186;p19">
            <a:extLst>
              <a:ext uri="{FF2B5EF4-FFF2-40B4-BE49-F238E27FC236}">
                <a16:creationId xmlns:a16="http://schemas.microsoft.com/office/drawing/2014/main" id="{0ADBD7D0-9634-A545-8422-0BC45CAE992B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>
            <a:off x="2724256" y="4486406"/>
            <a:ext cx="0" cy="826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4645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as a collection of pixels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6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6131CF-258B-F24C-8741-FB0041A5CA58}"/>
              </a:ext>
            </a:extLst>
          </p:cNvPr>
          <p:cNvSpPr/>
          <p:nvPr/>
        </p:nvSpPr>
        <p:spPr>
          <a:xfrm>
            <a:off x="713101" y="1105769"/>
            <a:ext cx="2072134" cy="7179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2800" dirty="0"/>
              <a:t>Input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C4E8AB-921F-814C-9742-8FC96E838549}"/>
              </a:ext>
            </a:extLst>
          </p:cNvPr>
          <p:cNvSpPr/>
          <p:nvPr/>
        </p:nvSpPr>
        <p:spPr>
          <a:xfrm>
            <a:off x="160172" y="4662762"/>
            <a:ext cx="3183287" cy="14294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2800" dirty="0" err="1"/>
              <a:t>Segmentation</a:t>
            </a:r>
            <a:r>
              <a:rPr lang="fi-FI" sz="2800" dirty="0"/>
              <a:t> </a:t>
            </a:r>
            <a:r>
              <a:rPr lang="fi-FI" sz="2800" dirty="0" err="1"/>
              <a:t>or</a:t>
            </a:r>
            <a:r>
              <a:rPr lang="fi-FI" sz="2800" dirty="0"/>
              <a:t> </a:t>
            </a:r>
            <a:r>
              <a:rPr lang="fi-FI" sz="2800" dirty="0" err="1"/>
              <a:t>connectivity</a:t>
            </a:r>
            <a:r>
              <a:rPr lang="fi-FI" sz="2800" dirty="0"/>
              <a:t> </a:t>
            </a:r>
            <a:r>
              <a:rPr lang="fi-FI" sz="2800" dirty="0" err="1"/>
              <a:t>analysis</a:t>
            </a:r>
            <a:endParaRPr lang="fi-FI" sz="2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61C13C-E2E1-614C-B1C4-8A84E29AA5A4}"/>
              </a:ext>
            </a:extLst>
          </p:cNvPr>
          <p:cNvCxnSpPr>
            <a:cxnSpLocks/>
          </p:cNvCxnSpPr>
          <p:nvPr/>
        </p:nvCxnSpPr>
        <p:spPr>
          <a:xfrm>
            <a:off x="1739575" y="1823670"/>
            <a:ext cx="0" cy="520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302305-63DE-1246-A3EC-0C0B8CB196CE}"/>
              </a:ext>
            </a:extLst>
          </p:cNvPr>
          <p:cNvCxnSpPr>
            <a:cxnSpLocks/>
          </p:cNvCxnSpPr>
          <p:nvPr/>
        </p:nvCxnSpPr>
        <p:spPr>
          <a:xfrm>
            <a:off x="1749168" y="4026551"/>
            <a:ext cx="0" cy="641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D6E264D-1FFB-394B-BEF1-40A55B676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40" y="1637816"/>
            <a:ext cx="2680657" cy="249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0EBE8F-0224-704F-806C-7D9F2C70AAC2}"/>
              </a:ext>
            </a:extLst>
          </p:cNvPr>
          <p:cNvSpPr txBox="1"/>
          <p:nvPr/>
        </p:nvSpPr>
        <p:spPr>
          <a:xfrm>
            <a:off x="3719343" y="333097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0D4143-160D-B643-AF74-D43A9533B2DF}"/>
              </a:ext>
            </a:extLst>
          </p:cNvPr>
          <p:cNvGrpSpPr/>
          <p:nvPr/>
        </p:nvGrpSpPr>
        <p:grpSpPr>
          <a:xfrm>
            <a:off x="3531465" y="1390481"/>
            <a:ext cx="2376672" cy="2348982"/>
            <a:chOff x="2979746" y="1733895"/>
            <a:chExt cx="1644763" cy="1625600"/>
          </a:xfrm>
        </p:grpSpPr>
        <p:sp>
          <p:nvSpPr>
            <p:cNvPr id="18" name="Google Shape;199;p20">
              <a:extLst>
                <a:ext uri="{FF2B5EF4-FFF2-40B4-BE49-F238E27FC236}">
                  <a16:creationId xmlns:a16="http://schemas.microsoft.com/office/drawing/2014/main" id="{FB0639AF-9483-CE41-985F-3A8358DF738E}"/>
                </a:ext>
              </a:extLst>
            </p:cNvPr>
            <p:cNvSpPr/>
            <p:nvPr/>
          </p:nvSpPr>
          <p:spPr>
            <a:xfrm>
              <a:off x="2998909" y="1733895"/>
              <a:ext cx="1625600" cy="162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rgbClr val="F7964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200;p20">
              <a:extLst>
                <a:ext uri="{FF2B5EF4-FFF2-40B4-BE49-F238E27FC236}">
                  <a16:creationId xmlns:a16="http://schemas.microsoft.com/office/drawing/2014/main" id="{55585228-847F-BA4B-9DC0-B1B143CFB0C4}"/>
                </a:ext>
              </a:extLst>
            </p:cNvPr>
            <p:cNvSpPr txBox="1"/>
            <p:nvPr/>
          </p:nvSpPr>
          <p:spPr>
            <a:xfrm>
              <a:off x="2979746" y="2229127"/>
              <a:ext cx="15855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Histogram</a:t>
              </a:r>
              <a:r>
                <a:rPr lang="fr-FR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manipulations</a:t>
              </a:r>
              <a:endParaRPr sz="24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B11566-D977-8A4C-8FC5-88FC3C8D395E}"/>
              </a:ext>
            </a:extLst>
          </p:cNvPr>
          <p:cNvGrpSpPr/>
          <p:nvPr/>
        </p:nvGrpSpPr>
        <p:grpSpPr>
          <a:xfrm>
            <a:off x="5574697" y="1840147"/>
            <a:ext cx="2435916" cy="2435916"/>
            <a:chOff x="5660680" y="1801095"/>
            <a:chExt cx="1625600" cy="1625600"/>
          </a:xfrm>
        </p:grpSpPr>
        <p:sp>
          <p:nvSpPr>
            <p:cNvPr id="20" name="Google Shape;202;p20">
              <a:extLst>
                <a:ext uri="{FF2B5EF4-FFF2-40B4-BE49-F238E27FC236}">
                  <a16:creationId xmlns:a16="http://schemas.microsoft.com/office/drawing/2014/main" id="{3AA3E9BB-4864-DE42-9F7E-CFB9C3D2C202}"/>
                </a:ext>
              </a:extLst>
            </p:cNvPr>
            <p:cNvSpPr/>
            <p:nvPr/>
          </p:nvSpPr>
          <p:spPr>
            <a:xfrm>
              <a:off x="5660680" y="1801095"/>
              <a:ext cx="1625600" cy="162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rgbClr val="F7964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3;p20">
              <a:extLst>
                <a:ext uri="{FF2B5EF4-FFF2-40B4-BE49-F238E27FC236}">
                  <a16:creationId xmlns:a16="http://schemas.microsoft.com/office/drawing/2014/main" id="{B65B93E4-B94E-9245-BCF0-3C1559BDAA07}"/>
                </a:ext>
              </a:extLst>
            </p:cNvPr>
            <p:cNvSpPr txBox="1"/>
            <p:nvPr/>
          </p:nvSpPr>
          <p:spPr>
            <a:xfrm>
              <a:off x="5689347" y="2242012"/>
              <a:ext cx="15855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Spatial</a:t>
              </a:r>
              <a:endParaRPr sz="24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filtering</a:t>
              </a:r>
              <a:endParaRPr sz="24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C551E-9B68-3549-9120-CB534672A964}"/>
              </a:ext>
            </a:extLst>
          </p:cNvPr>
          <p:cNvGrpSpPr/>
          <p:nvPr/>
        </p:nvGrpSpPr>
        <p:grpSpPr>
          <a:xfrm>
            <a:off x="4110771" y="3398738"/>
            <a:ext cx="2429840" cy="2393389"/>
            <a:chOff x="4327867" y="2177979"/>
            <a:chExt cx="1650358" cy="1625600"/>
          </a:xfrm>
        </p:grpSpPr>
        <p:sp>
          <p:nvSpPr>
            <p:cNvPr id="22" name="Google Shape;205;p20">
              <a:extLst>
                <a:ext uri="{FF2B5EF4-FFF2-40B4-BE49-F238E27FC236}">
                  <a16:creationId xmlns:a16="http://schemas.microsoft.com/office/drawing/2014/main" id="{2F45D6FA-0331-5145-A202-9615A1B2A1A8}"/>
                </a:ext>
              </a:extLst>
            </p:cNvPr>
            <p:cNvSpPr/>
            <p:nvPr/>
          </p:nvSpPr>
          <p:spPr>
            <a:xfrm>
              <a:off x="4352625" y="2177979"/>
              <a:ext cx="1625600" cy="162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rgbClr val="F7964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6;p20">
              <a:extLst>
                <a:ext uri="{FF2B5EF4-FFF2-40B4-BE49-F238E27FC236}">
                  <a16:creationId xmlns:a16="http://schemas.microsoft.com/office/drawing/2014/main" id="{4588FBFE-CDC0-7F40-9BFB-7C407A39FD24}"/>
                </a:ext>
              </a:extLst>
            </p:cNvPr>
            <p:cNvSpPr txBox="1"/>
            <p:nvPr/>
          </p:nvSpPr>
          <p:spPr>
            <a:xfrm>
              <a:off x="4327867" y="2712779"/>
              <a:ext cx="15855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Frequential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filtering</a:t>
              </a:r>
              <a:endParaRPr sz="24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A0C67DC-B156-1349-97E2-54154F507318}"/>
              </a:ext>
            </a:extLst>
          </p:cNvPr>
          <p:cNvSpPr txBox="1"/>
          <p:nvPr/>
        </p:nvSpPr>
        <p:spPr>
          <a:xfrm>
            <a:off x="748042" y="3330976"/>
            <a:ext cx="202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Pre-processing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08825B-E9B8-F946-B796-C522EB3FE557}"/>
              </a:ext>
            </a:extLst>
          </p:cNvPr>
          <p:cNvSpPr txBox="1"/>
          <p:nvPr/>
        </p:nvSpPr>
        <p:spPr>
          <a:xfrm>
            <a:off x="6918254" y="4900708"/>
            <a:ext cx="188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err="1"/>
              <a:t>Alone</a:t>
            </a:r>
            <a:r>
              <a:rPr lang="fi-FI" sz="2400" dirty="0"/>
              <a:t> </a:t>
            </a:r>
            <a:r>
              <a:rPr lang="fi-FI" sz="2400" dirty="0" err="1"/>
              <a:t>or</a:t>
            </a:r>
            <a:r>
              <a:rPr lang="fi-FI" sz="2400" dirty="0"/>
              <a:t> as a </a:t>
            </a:r>
            <a:r>
              <a:rPr lang="fi-FI" sz="2400" dirty="0" err="1"/>
              <a:t>sequence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111621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filtering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7</a:t>
            </a:fld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08825B-E9B8-F946-B796-C522EB3FE557}"/>
              </a:ext>
            </a:extLst>
          </p:cNvPr>
          <p:cNvSpPr txBox="1"/>
          <p:nvPr/>
        </p:nvSpPr>
        <p:spPr>
          <a:xfrm>
            <a:off x="771059" y="1931877"/>
            <a:ext cx="76841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Enhancing image features prior to image analysis. </a:t>
            </a:r>
          </a:p>
          <a:p>
            <a:endParaRPr lang="en-US" sz="2400" dirty="0"/>
          </a:p>
          <a:p>
            <a:r>
              <a:rPr lang="en-US" sz="2400" dirty="0"/>
              <a:t>The purpose is to improve the segmentation accuracy and efficiency, as well as ”beautifying images!”.</a:t>
            </a:r>
          </a:p>
          <a:p>
            <a:endParaRPr lang="en-US" sz="2400" dirty="0"/>
          </a:p>
          <a:p>
            <a:r>
              <a:rPr lang="en-US" sz="2400" dirty="0"/>
              <a:t>It is important to know what you are doing as you are changing the original data by performing any filters.</a:t>
            </a:r>
          </a:p>
        </p:txBody>
      </p:sp>
    </p:spTree>
    <p:extLst>
      <p:ext uri="{BB962C8B-B14F-4D97-AF65-F5344CB8AC3E}">
        <p14:creationId xmlns:p14="http://schemas.microsoft.com/office/powerpoint/2010/main" val="316820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D0F367B7-648C-D049-8E86-27958AB38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7753215"/>
              </p:ext>
            </p:extLst>
          </p:nvPr>
        </p:nvGraphicFramePr>
        <p:xfrm>
          <a:off x="600424" y="2716421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Simple image matrix">
            <a:extLst>
              <a:ext uri="{FF2B5EF4-FFF2-40B4-BE49-F238E27FC236}">
                <a16:creationId xmlns:a16="http://schemas.microsoft.com/office/drawing/2014/main" id="{25086B39-8D56-D946-AFC2-BE1215C93ED5}"/>
              </a:ext>
            </a:extLst>
          </p:cNvPr>
          <p:cNvSpPr txBox="1"/>
          <p:nvPr/>
        </p:nvSpPr>
        <p:spPr>
          <a:xfrm>
            <a:off x="675347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 dirty="0"/>
              <a:t>Simple image matrix</a:t>
            </a:r>
          </a:p>
        </p:txBody>
      </p:sp>
      <p:graphicFrame>
        <p:nvGraphicFramePr>
          <p:cNvPr id="8" name="Table">
            <a:extLst>
              <a:ext uri="{FF2B5EF4-FFF2-40B4-BE49-F238E27FC236}">
                <a16:creationId xmlns:a16="http://schemas.microsoft.com/office/drawing/2014/main" id="{71198224-38AF-9144-9EF1-8305454CB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4514797"/>
              </p:ext>
            </p:extLst>
          </p:nvPr>
        </p:nvGraphicFramePr>
        <p:xfrm>
          <a:off x="5405231" y="2711956"/>
          <a:ext cx="1986423" cy="2064642"/>
        </p:xfrm>
        <a:graphic>
          <a:graphicData uri="http://schemas.openxmlformats.org/drawingml/2006/table">
            <a:tbl>
              <a:tblPr/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Averaging kernel">
            <a:extLst>
              <a:ext uri="{FF2B5EF4-FFF2-40B4-BE49-F238E27FC236}">
                <a16:creationId xmlns:a16="http://schemas.microsoft.com/office/drawing/2014/main" id="{2B547C71-D721-D745-8ABC-765E3E1DBD95}"/>
              </a:ext>
            </a:extLst>
          </p:cNvPr>
          <p:cNvSpPr txBox="1"/>
          <p:nvPr/>
        </p:nvSpPr>
        <p:spPr>
          <a:xfrm>
            <a:off x="4826386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 dirty="0"/>
              <a:t>Averaging kernel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21613-930D-9C45-BAFE-D24C38A7977F}"/>
              </a:ext>
            </a:extLst>
          </p:cNvPr>
          <p:cNvSpPr/>
          <p:nvPr/>
        </p:nvSpPr>
        <p:spPr>
          <a:xfrm>
            <a:off x="572946" y="1106230"/>
            <a:ext cx="8113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i-FI" sz="2000" dirty="0">
                <a:latin typeface="+mj-lt"/>
              </a:rPr>
              <a:t>    </a:t>
            </a:r>
            <a:r>
              <a:rPr lang="en-US" sz="2000" dirty="0">
                <a:latin typeface="+mj-lt"/>
              </a:rPr>
              <a:t>Linear: every new pixel is a linear combination of the corresponding pixel in the original image and its neighbors</a:t>
            </a:r>
          </a:p>
        </p:txBody>
      </p:sp>
    </p:spTree>
    <p:extLst>
      <p:ext uri="{BB962C8B-B14F-4D97-AF65-F5344CB8AC3E}">
        <p14:creationId xmlns:p14="http://schemas.microsoft.com/office/powerpoint/2010/main" val="415132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525146 0.002231" pathEditMode="relative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spatial filters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14th training school: Bordeaux 2020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38F2CB-E9FB-7844-BBA5-18A58DFA4263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650EECBC-F69B-2D4F-8A00-EB5ED84303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6560883"/>
              </p:ext>
            </p:extLst>
          </p:nvPr>
        </p:nvGraphicFramePr>
        <p:xfrm>
          <a:off x="600424" y="2716421"/>
          <a:ext cx="3293960" cy="3441070"/>
        </p:xfrm>
        <a:graphic>
          <a:graphicData uri="http://schemas.openxmlformats.org/drawingml/2006/table">
            <a:tbl>
              <a:tblPr/>
              <a:tblGrid>
                <a:gridCol w="65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8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21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Simple image matrix">
            <a:extLst>
              <a:ext uri="{FF2B5EF4-FFF2-40B4-BE49-F238E27FC236}">
                <a16:creationId xmlns:a16="http://schemas.microsoft.com/office/drawing/2014/main" id="{8897A9CE-E6F6-D445-89FE-04B1445FAFA5}"/>
              </a:ext>
            </a:extLst>
          </p:cNvPr>
          <p:cNvSpPr txBox="1"/>
          <p:nvPr/>
        </p:nvSpPr>
        <p:spPr>
          <a:xfrm>
            <a:off x="675347" y="1927401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Simple image matrix</a:t>
            </a:r>
          </a:p>
        </p:txBody>
      </p: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0260CF59-654B-7D4B-B20B-CB0CE931B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3279879"/>
              </p:ext>
            </p:extLst>
          </p:nvPr>
        </p:nvGraphicFramePr>
        <p:xfrm>
          <a:off x="598909" y="2711957"/>
          <a:ext cx="1982247" cy="2056815"/>
        </p:xfrm>
        <a:graphic>
          <a:graphicData uri="http://schemas.openxmlformats.org/drawingml/2006/table">
            <a:tbl>
              <a:tblPr/>
              <a:tblGrid>
                <a:gridCol w="660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605"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lnSpc>
                          <a:spcPts val="51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x1/9</a:t>
                      </a:r>
                    </a:p>
                  </a:txBody>
                  <a:tcPr marL="85725" marR="85725" marT="42863" marB="42863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C000">
                        <a:alpha val="4735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utput matrix">
            <a:extLst>
              <a:ext uri="{FF2B5EF4-FFF2-40B4-BE49-F238E27FC236}">
                <a16:creationId xmlns:a16="http://schemas.microsoft.com/office/drawing/2014/main" id="{032C991E-1B88-6643-A985-8B097B6EED4F}"/>
              </a:ext>
            </a:extLst>
          </p:cNvPr>
          <p:cNvSpPr txBox="1"/>
          <p:nvPr/>
        </p:nvSpPr>
        <p:spPr>
          <a:xfrm>
            <a:off x="5105476" y="1922936"/>
            <a:ext cx="3144115" cy="446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normAutofit lnSpcReduction="10000"/>
          </a:bodyPr>
          <a:lstStyle>
            <a:lvl1pPr defTabSz="257047">
              <a:defRPr sz="3520"/>
            </a:lvl1pPr>
          </a:lstStyle>
          <a:p>
            <a:r>
              <a:rPr sz="2475"/>
              <a:t>Output matrix</a:t>
            </a:r>
          </a:p>
        </p:txBody>
      </p:sp>
      <p:sp>
        <p:nvSpPr>
          <p:cNvPr id="15" name="(1x1/9) + (0x1/9) + (1x1/9) + (0x1/9) + (0x1/9) + (1x1/9) + (1x1/9) + (1x1/9) + (1x1/9)  = 6/9 = 0.67">
            <a:extLst>
              <a:ext uri="{FF2B5EF4-FFF2-40B4-BE49-F238E27FC236}">
                <a16:creationId xmlns:a16="http://schemas.microsoft.com/office/drawing/2014/main" id="{F24C98BA-A83F-6140-8FF6-556380409452}"/>
              </a:ext>
            </a:extLst>
          </p:cNvPr>
          <p:cNvSpPr txBox="1"/>
          <p:nvPr/>
        </p:nvSpPr>
        <p:spPr>
          <a:xfrm>
            <a:off x="4436384" y="5189731"/>
            <a:ext cx="4057964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/>
              <a:t>(1x1/9) + (0x1/9) + (1x1/9) + (0x1/9) + (0x1/9) + (1x1/9) + (1x1/9) + (1x1/9) + (1x1/9)  = 6/9 = 0.67</a:t>
            </a:r>
          </a:p>
        </p:txBody>
      </p:sp>
      <p:graphicFrame>
        <p:nvGraphicFramePr>
          <p:cNvPr id="17" name="Table">
            <a:extLst>
              <a:ext uri="{FF2B5EF4-FFF2-40B4-BE49-F238E27FC236}">
                <a16:creationId xmlns:a16="http://schemas.microsoft.com/office/drawing/2014/main" id="{6DE56F1A-962A-E649-BB0D-3D1C3C9BB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542107"/>
              </p:ext>
            </p:extLst>
          </p:nvPr>
        </p:nvGraphicFramePr>
        <p:xfrm>
          <a:off x="5405231" y="2711956"/>
          <a:ext cx="1986423" cy="20646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62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fi-FI" sz="17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24"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7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7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85725" marR="85725" marT="42863" marB="4286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47269"/>
      </p:ext>
    </p:extLst>
  </p:cSld>
  <p:clrMapOvr>
    <a:masterClrMapping/>
  </p:clrMapOvr>
</p:sld>
</file>

<file path=ppt/theme/theme1.xml><?xml version="1.0" encoding="utf-8"?>
<a:theme xmlns:a="http://schemas.openxmlformats.org/drawingml/2006/main" name="Modèle BIC Couleur - Liseret dégradé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BIC Couleur - Liseret dégradé.potx</Template>
  <TotalTime>13396</TotalTime>
  <Words>3264</Words>
  <Application>Microsoft Macintosh PowerPoint</Application>
  <PresentationFormat>On-screen Show (4:3)</PresentationFormat>
  <Paragraphs>1217</Paragraphs>
  <Slides>45</Slides>
  <Notes>43</Notes>
  <HiddenSlides>0</HiddenSlides>
  <MMClips>4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Calibri</vt:lpstr>
      <vt:lpstr>Helvetica</vt:lpstr>
      <vt:lpstr>Noto Sans Symbols</vt:lpstr>
      <vt:lpstr>Trebuchet MS</vt:lpstr>
      <vt:lpstr>Wingdings</vt:lpstr>
      <vt:lpstr>Modèle BIC Couleur - Liseret dégradé</vt:lpstr>
      <vt:lpstr>Worksheet</vt:lpstr>
      <vt:lpstr>Image filters and morphometric operators Elnaz Fazeli</vt:lpstr>
      <vt:lpstr>During the lecture</vt:lpstr>
      <vt:lpstr>What are images</vt:lpstr>
      <vt:lpstr>During the lecture</vt:lpstr>
      <vt:lpstr>What are images, as Fabrice also said</vt:lpstr>
      <vt:lpstr>Images as a collection of pixels</vt:lpstr>
      <vt:lpstr>Image filtering</vt:lpstr>
      <vt:lpstr>Linear spatial filters</vt:lpstr>
      <vt:lpstr>Linear spatial filters</vt:lpstr>
      <vt:lpstr>Linear spatial filters</vt:lpstr>
      <vt:lpstr>Linear spatial filters</vt:lpstr>
      <vt:lpstr>Linear spatial filters</vt:lpstr>
      <vt:lpstr>Linear spatial filters</vt:lpstr>
      <vt:lpstr>Linear spatial filters</vt:lpstr>
      <vt:lpstr>Linear spatial filters</vt:lpstr>
      <vt:lpstr>Linear spatial filters</vt:lpstr>
      <vt:lpstr>Linear spatial filters</vt:lpstr>
      <vt:lpstr>Linear spatial filters</vt:lpstr>
      <vt:lpstr>Linear spatial filters-padding</vt:lpstr>
      <vt:lpstr>Linear spatial filters-Additional consideration</vt:lpstr>
      <vt:lpstr>Linear spatial filters- Most frequently used ones</vt:lpstr>
      <vt:lpstr>Linear spatial filters- averaging vs gaussian blur</vt:lpstr>
      <vt:lpstr>Linear spatial filters- Most frequently used ones</vt:lpstr>
      <vt:lpstr>Linear spatial filters- The effect of kernel size and shape on final image</vt:lpstr>
      <vt:lpstr>During the lecture</vt:lpstr>
      <vt:lpstr>Spatial RANK filters</vt:lpstr>
      <vt:lpstr>Spatial RANK filters</vt:lpstr>
      <vt:lpstr>Linear spatial filters- median vs gaussian blur</vt:lpstr>
      <vt:lpstr>During the lecture</vt:lpstr>
      <vt:lpstr>When do we use filters? Noise removal</vt:lpstr>
      <vt:lpstr>When do we use filters? Uneven background correction</vt:lpstr>
      <vt:lpstr>When do we use filters? Uneven background correction</vt:lpstr>
      <vt:lpstr>When do we use filters? Uneven background correction</vt:lpstr>
      <vt:lpstr>When do we use filters? Uneven background correction</vt:lpstr>
      <vt:lpstr>When do we use filters? Uneven background correction</vt:lpstr>
      <vt:lpstr>When do we use filters? Uneven background correction</vt:lpstr>
      <vt:lpstr>When do we use filters? Uneven background correction</vt:lpstr>
      <vt:lpstr>During the lecture</vt:lpstr>
      <vt:lpstr>Morphological operations</vt:lpstr>
      <vt:lpstr>Morphological operations</vt:lpstr>
      <vt:lpstr>Morphological operations</vt:lpstr>
      <vt:lpstr>Morphological operations</vt:lpstr>
      <vt:lpstr>Morphological operations</vt:lpstr>
      <vt:lpstr>Morphological operations</vt:lpstr>
      <vt:lpstr>Morphological operations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Fabrice Cordelières</dc:creator>
  <cp:lastModifiedBy>Elnaz Fazeli</cp:lastModifiedBy>
  <cp:revision>103</cp:revision>
  <dcterms:created xsi:type="dcterms:W3CDTF">2013-10-03T13:18:19Z</dcterms:created>
  <dcterms:modified xsi:type="dcterms:W3CDTF">2020-03-01T06:12:34Z</dcterms:modified>
</cp:coreProperties>
</file>